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23" roundtripDataSignature="AMtx7mgjoFRRcXuJr32swHWR64zSeHVoS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jpg>
</file>

<file path=ppt/media/image12.gif>
</file>

<file path=ppt/media/image13.png>
</file>

<file path=ppt/media/image14.gif>
</file>

<file path=ppt/media/image15.png>
</file>

<file path=ppt/media/image16.png>
</file>

<file path=ppt/media/image17.png>
</file>

<file path=ppt/media/image18.png>
</file>

<file path=ppt/media/image19.png>
</file>

<file path=ppt/media/image2.jpg>
</file>

<file path=ppt/media/image20.png>
</file>

<file path=ppt/media/image3.png>
</file>

<file path=ppt/media/image4.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 name="Shape 22"/>
        <p:cNvGrpSpPr/>
        <p:nvPr/>
      </p:nvGrpSpPr>
      <p:grpSpPr>
        <a:xfrm>
          <a:off x="0" y="0"/>
          <a:ext cx="0" cy="0"/>
          <a:chOff x="0" y="0"/>
          <a:chExt cx="0" cy="0"/>
        </a:xfrm>
      </p:grpSpPr>
      <p:sp>
        <p:nvSpPr>
          <p:cNvPr id="23" name="Google Shape;23;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 name="Google Shape;2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C - Introduce SOPHEE and mentors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sz="1400">
                <a:solidFill>
                  <a:schemeClr val="dk1"/>
                </a:solidFill>
              </a:rPr>
              <a:t>R</a:t>
            </a:r>
            <a:endParaRPr sz="1400">
              <a:solidFill>
                <a:schemeClr val="dk1"/>
              </a:solidFill>
            </a:endParaRPr>
          </a:p>
          <a:p>
            <a:pPr indent="0" lvl="0" marL="0" rtl="0" algn="l">
              <a:lnSpc>
                <a:spcPct val="150000"/>
              </a:lnSpc>
              <a:spcBef>
                <a:spcPts val="0"/>
              </a:spcBef>
              <a:spcAft>
                <a:spcPts val="0"/>
              </a:spcAft>
              <a:buSzPts val="1100"/>
              <a:buNone/>
            </a:pPr>
            <a:r>
              <a:rPr lang="en" sz="1400">
                <a:solidFill>
                  <a:schemeClr val="dk1"/>
                </a:solidFill>
              </a:rPr>
              <a:t>This course will be building off of FREE program</a:t>
            </a:r>
            <a:endParaRPr sz="6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R</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R</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R</a:t>
            </a:r>
            <a:endParaRPr/>
          </a:p>
          <a:p>
            <a:pPr indent="0" lvl="0" marL="0" rtl="0" algn="l">
              <a:lnSpc>
                <a:spcPct val="100000"/>
              </a:lnSpc>
              <a:spcBef>
                <a:spcPts val="0"/>
              </a:spcBef>
              <a:spcAft>
                <a:spcPts val="0"/>
              </a:spcAft>
              <a:buClr>
                <a:schemeClr val="dk1"/>
              </a:buClr>
              <a:buSzPts val="1100"/>
              <a:buFont typeface="Arial"/>
              <a:buNone/>
            </a:pPr>
            <a:r>
              <a:rPr lang="en"/>
              <a:t>On Spare time: Q/A session</a:t>
            </a:r>
            <a:endParaRPr/>
          </a:p>
          <a:p>
            <a:pPr indent="0" lvl="0" marL="0" rtl="0" algn="l">
              <a:lnSpc>
                <a:spcPct val="100000"/>
              </a:lnSpc>
              <a:spcBef>
                <a:spcPts val="0"/>
              </a:spcBef>
              <a:spcAft>
                <a:spcPts val="0"/>
              </a:spcAft>
              <a:buClr>
                <a:schemeClr val="dk1"/>
              </a:buClr>
              <a:buSzPts val="1100"/>
              <a:buFont typeface="Arial"/>
              <a:buNone/>
            </a:pPr>
            <a:r>
              <a:rPr lang="en"/>
              <a:t>Mentors ask questions to the audience: What are you interested in seeing?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 name="Shape 29"/>
        <p:cNvGrpSpPr/>
        <p:nvPr/>
      </p:nvGrpSpPr>
      <p:grpSpPr>
        <a:xfrm>
          <a:off x="0" y="0"/>
          <a:ext cx="0" cy="0"/>
          <a:chOff x="0" y="0"/>
          <a:chExt cx="0" cy="0"/>
        </a:xfrm>
      </p:grpSpPr>
      <p:sp>
        <p:nvSpPr>
          <p:cNvPr id="30" name="Google Shape;30;g32f4a89c4b5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 name="Google Shape;31;g32f4a89c4b5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 name="Shape 35"/>
        <p:cNvGrpSpPr/>
        <p:nvPr/>
      </p:nvGrpSpPr>
      <p:grpSpPr>
        <a:xfrm>
          <a:off x="0" y="0"/>
          <a:ext cx="0" cy="0"/>
          <a:chOff x="0" y="0"/>
          <a:chExt cx="0" cy="0"/>
        </a:xfrm>
      </p:grpSpPr>
      <p:sp>
        <p:nvSpPr>
          <p:cNvPr id="36" name="Google Shape;3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 name="Google Shape;3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R</a:t>
            </a:r>
            <a:endParaRPr/>
          </a:p>
          <a:p>
            <a:pPr indent="0" lvl="0" marL="0" rtl="0" algn="l">
              <a:lnSpc>
                <a:spcPct val="100000"/>
              </a:lnSpc>
              <a:spcBef>
                <a:spcPts val="0"/>
              </a:spcBef>
              <a:spcAft>
                <a:spcPts val="0"/>
              </a:spcAft>
              <a:buSzPts val="1100"/>
              <a:buNone/>
            </a:pPr>
            <a:r>
              <a:rPr lang="en"/>
              <a:t>Intro: Stands for SOPHMORES IN EE.</a:t>
            </a:r>
            <a:endParaRPr/>
          </a:p>
          <a:p>
            <a:pPr indent="0" lvl="0" marL="0" rtl="0" algn="l">
              <a:lnSpc>
                <a:spcPct val="100000"/>
              </a:lnSpc>
              <a:spcBef>
                <a:spcPts val="0"/>
              </a:spcBef>
              <a:spcAft>
                <a:spcPts val="0"/>
              </a:spcAft>
              <a:buSzPts val="1100"/>
              <a:buNone/>
            </a:pPr>
            <a:r>
              <a:rPr lang="en"/>
              <a:t>What: offers a learning space to introduce or reintroduce intermediate fundamentals of electrical circuits. This semedster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 name="Google Shape;4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 name="Google Shape;5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R</a:t>
            </a:r>
            <a:endParaRPr/>
          </a:p>
          <a:p>
            <a:pPr indent="0" lvl="0" marL="0" rtl="0" algn="l">
              <a:lnSpc>
                <a:spcPct val="100000"/>
              </a:lnSpc>
              <a:spcBef>
                <a:spcPts val="0"/>
              </a:spcBef>
              <a:spcAft>
                <a:spcPts val="0"/>
              </a:spcAft>
              <a:buSzPts val="1100"/>
              <a:buNone/>
            </a:pPr>
            <a:r>
              <a:rPr lang="en"/>
              <a:t>Soldering- welding an electronic component to another component or a board</a:t>
            </a:r>
            <a:endParaRPr/>
          </a:p>
          <a:p>
            <a:pPr indent="0" lvl="0" marL="0" rtl="0" algn="l">
              <a:lnSpc>
                <a:spcPct val="100000"/>
              </a:lnSpc>
              <a:spcBef>
                <a:spcPts val="0"/>
              </a:spcBef>
              <a:spcAft>
                <a:spcPts val="0"/>
              </a:spcAft>
              <a:buSzPts val="1100"/>
              <a:buNone/>
            </a:pPr>
            <a:r>
              <a:rPr lang="en"/>
              <a:t>Breadboarding- prototyping a circuit design by putting components on a testing plane such as breadboard (practical blueprint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R</a:t>
            </a:r>
            <a:endParaRPr/>
          </a:p>
          <a:p>
            <a:pPr indent="0" lvl="0" marL="0" rtl="0" algn="l">
              <a:lnSpc>
                <a:spcPct val="100000"/>
              </a:lnSpc>
              <a:spcBef>
                <a:spcPts val="0"/>
              </a:spcBef>
              <a:spcAft>
                <a:spcPts val="0"/>
              </a:spcAft>
              <a:buSzPts val="1100"/>
              <a:buNone/>
            </a:pPr>
            <a:r>
              <a:rPr lang="en"/>
              <a:t>Skills learned in sophee will transfer over to many engineering applications. For those interested in OPS, the SOPHEE skills touch on design, controls, problem solving, and many useful necessities for starting your project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sp>
        <p:nvSpPr>
          <p:cNvPr id="13" name="Google Shape;13;p20"/>
          <p:cNvSpPr txBox="1"/>
          <p:nvPr>
            <p:ph type="ctrTitle"/>
          </p:nvPr>
        </p:nvSpPr>
        <p:spPr>
          <a:xfrm>
            <a:off x="311708" y="744575"/>
            <a:ext cx="8520600" cy="20526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4" name="Google Shape;14;p20"/>
          <p:cNvSpPr txBox="1"/>
          <p:nvPr>
            <p:ph idx="1" type="subTitle"/>
          </p:nvPr>
        </p:nvSpPr>
        <p:spPr>
          <a:xfrm>
            <a:off x="311700" y="2834125"/>
            <a:ext cx="8520600" cy="7926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dk2"/>
              </a:buClr>
              <a:buSzPts val="2800"/>
              <a:buNone/>
              <a:defRPr sz="2800">
                <a:solidFill>
                  <a:schemeClr val="dk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1">
  <p:cSld name="TITLE_AND_BODY_1">
    <p:spTree>
      <p:nvGrpSpPr>
        <p:cNvPr id="15" name="Shape 15"/>
        <p:cNvGrpSpPr/>
        <p:nvPr/>
      </p:nvGrpSpPr>
      <p:grpSpPr>
        <a:xfrm>
          <a:off x="0" y="0"/>
          <a:ext cx="0" cy="0"/>
          <a:chOff x="0" y="0"/>
          <a:chExt cx="0" cy="0"/>
        </a:xfrm>
      </p:grpSpPr>
      <p:sp>
        <p:nvSpPr>
          <p:cNvPr id="16" name="Google Shape;16;p21"/>
          <p:cNvSpPr txBox="1"/>
          <p:nvPr>
            <p:ph type="title"/>
          </p:nvPr>
        </p:nvSpPr>
        <p:spPr>
          <a:xfrm>
            <a:off x="311700" y="445025"/>
            <a:ext cx="8520600" cy="5727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2400"/>
              <a:buNone/>
              <a:defRPr b="1" sz="2400">
                <a:solidFill>
                  <a:srgbClr val="0066A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7" name="Google Shape;17;p21"/>
          <p:cNvSpPr txBox="1"/>
          <p:nvPr>
            <p:ph idx="1" type="body"/>
          </p:nvPr>
        </p:nvSpPr>
        <p:spPr>
          <a:xfrm>
            <a:off x="218650" y="1132975"/>
            <a:ext cx="8728800" cy="3416400"/>
          </a:xfrm>
          <a:prstGeom prst="rect">
            <a:avLst/>
          </a:prstGeom>
          <a:noFill/>
          <a:ln>
            <a:noFill/>
          </a:ln>
        </p:spPr>
        <p:txBody>
          <a:bodyPr anchorCtr="0" anchor="t" bIns="0" lIns="0" spcFirstLastPara="1" rIns="0" wrap="square" tIns="0">
            <a:noAutofit/>
          </a:bodyPr>
          <a:lstStyle>
            <a:lvl1pPr indent="-298450" lvl="0" marL="457200" algn="l">
              <a:lnSpc>
                <a:spcPct val="100000"/>
              </a:lnSpc>
              <a:spcBef>
                <a:spcPts val="0"/>
              </a:spcBef>
              <a:spcAft>
                <a:spcPts val="0"/>
              </a:spcAft>
              <a:buClr>
                <a:srgbClr val="0066A1"/>
              </a:buClr>
              <a:buSzPts val="1100"/>
              <a:buChar char="▶"/>
              <a:defRPr/>
            </a:lvl1pPr>
            <a:lvl2pPr indent="-298450" lvl="1" marL="914400" algn="l">
              <a:lnSpc>
                <a:spcPct val="100000"/>
              </a:lnSpc>
              <a:spcBef>
                <a:spcPts val="0"/>
              </a:spcBef>
              <a:spcAft>
                <a:spcPts val="0"/>
              </a:spcAft>
              <a:buClr>
                <a:srgbClr val="0066A1"/>
              </a:buClr>
              <a:buSzPts val="1100"/>
              <a:buChar char="○"/>
              <a:defRPr/>
            </a:lvl2pPr>
            <a:lvl3pPr indent="-298450" lvl="2" marL="1371600" algn="l">
              <a:lnSpc>
                <a:spcPct val="100000"/>
              </a:lnSpc>
              <a:spcBef>
                <a:spcPts val="0"/>
              </a:spcBef>
              <a:spcAft>
                <a:spcPts val="0"/>
              </a:spcAft>
              <a:buClr>
                <a:srgbClr val="0066A1"/>
              </a:buClr>
              <a:buSzPts val="1100"/>
              <a:buChar char="■"/>
              <a:defRPr/>
            </a:lvl3pPr>
            <a:lvl4pPr indent="-298450" lvl="3" marL="1828800" algn="l">
              <a:lnSpc>
                <a:spcPct val="100000"/>
              </a:lnSpc>
              <a:spcBef>
                <a:spcPts val="0"/>
              </a:spcBef>
              <a:spcAft>
                <a:spcPts val="0"/>
              </a:spcAft>
              <a:buClr>
                <a:srgbClr val="0066A1"/>
              </a:buClr>
              <a:buSzPts val="1100"/>
              <a:buChar char="●"/>
              <a:defRPr/>
            </a:lvl4pPr>
            <a:lvl5pPr indent="-298450" lvl="4" marL="2286000" algn="l">
              <a:lnSpc>
                <a:spcPct val="100000"/>
              </a:lnSpc>
              <a:spcBef>
                <a:spcPts val="0"/>
              </a:spcBef>
              <a:spcAft>
                <a:spcPts val="0"/>
              </a:spcAft>
              <a:buClr>
                <a:srgbClr val="0066A1"/>
              </a:buClr>
              <a:buSzPts val="1100"/>
              <a:buChar char="○"/>
              <a:defRPr/>
            </a:lvl5pPr>
            <a:lvl6pPr indent="-298450" lvl="5" marL="2743200" algn="l">
              <a:lnSpc>
                <a:spcPct val="100000"/>
              </a:lnSpc>
              <a:spcBef>
                <a:spcPts val="0"/>
              </a:spcBef>
              <a:spcAft>
                <a:spcPts val="0"/>
              </a:spcAft>
              <a:buClr>
                <a:srgbClr val="0066A1"/>
              </a:buClr>
              <a:buSzPts val="1100"/>
              <a:buChar char="■"/>
              <a:defRPr/>
            </a:lvl6pPr>
            <a:lvl7pPr indent="-298450" lvl="6" marL="3200400" algn="l">
              <a:lnSpc>
                <a:spcPct val="100000"/>
              </a:lnSpc>
              <a:spcBef>
                <a:spcPts val="0"/>
              </a:spcBef>
              <a:spcAft>
                <a:spcPts val="0"/>
              </a:spcAft>
              <a:buClr>
                <a:srgbClr val="0066A1"/>
              </a:buClr>
              <a:buSzPts val="1100"/>
              <a:buChar char="●"/>
              <a:defRPr/>
            </a:lvl7pPr>
            <a:lvl8pPr indent="-298450" lvl="7" marL="3657600" algn="l">
              <a:lnSpc>
                <a:spcPct val="100000"/>
              </a:lnSpc>
              <a:spcBef>
                <a:spcPts val="0"/>
              </a:spcBef>
              <a:spcAft>
                <a:spcPts val="0"/>
              </a:spcAft>
              <a:buClr>
                <a:srgbClr val="0066A1"/>
              </a:buClr>
              <a:buSzPts val="1100"/>
              <a:buChar char="○"/>
              <a:defRPr/>
            </a:lvl8pPr>
            <a:lvl9pPr indent="-298450" lvl="8" marL="4114800" algn="l">
              <a:lnSpc>
                <a:spcPct val="100000"/>
              </a:lnSpc>
              <a:spcBef>
                <a:spcPts val="0"/>
              </a:spcBef>
              <a:spcAft>
                <a:spcPts val="0"/>
              </a:spcAft>
              <a:buClr>
                <a:srgbClr val="0066A1"/>
              </a:buClr>
              <a:buSzPts val="11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1 1">
  <p:cSld name="TITLE_AND_BODY_1_1">
    <p:spTree>
      <p:nvGrpSpPr>
        <p:cNvPr id="18" name="Shape 18"/>
        <p:cNvGrpSpPr/>
        <p:nvPr/>
      </p:nvGrpSpPr>
      <p:grpSpPr>
        <a:xfrm>
          <a:off x="0" y="0"/>
          <a:ext cx="0" cy="0"/>
          <a:chOff x="0" y="0"/>
          <a:chExt cx="0" cy="0"/>
        </a:xfrm>
      </p:grpSpPr>
      <p:sp>
        <p:nvSpPr>
          <p:cNvPr id="19" name="Google Shape;19;p22"/>
          <p:cNvSpPr txBox="1"/>
          <p:nvPr>
            <p:ph type="title"/>
          </p:nvPr>
        </p:nvSpPr>
        <p:spPr>
          <a:xfrm>
            <a:off x="311700" y="445025"/>
            <a:ext cx="8520600" cy="5727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2400"/>
              <a:buNone/>
              <a:defRPr b="1" sz="2400">
                <a:solidFill>
                  <a:srgbClr val="0066A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0" name="Google Shape;20;p22"/>
          <p:cNvSpPr txBox="1"/>
          <p:nvPr>
            <p:ph idx="1" type="body"/>
          </p:nvPr>
        </p:nvSpPr>
        <p:spPr>
          <a:xfrm>
            <a:off x="218650" y="1132975"/>
            <a:ext cx="4253100" cy="3416400"/>
          </a:xfrm>
          <a:prstGeom prst="rect">
            <a:avLst/>
          </a:prstGeom>
          <a:noFill/>
          <a:ln>
            <a:noFill/>
          </a:ln>
        </p:spPr>
        <p:txBody>
          <a:bodyPr anchorCtr="0" anchor="t" bIns="0" lIns="0" spcFirstLastPara="1" rIns="0" wrap="square" tIns="0">
            <a:noAutofit/>
          </a:bodyPr>
          <a:lstStyle>
            <a:lvl1pPr indent="-298450" lvl="0" marL="457200" algn="l">
              <a:lnSpc>
                <a:spcPct val="100000"/>
              </a:lnSpc>
              <a:spcBef>
                <a:spcPts val="0"/>
              </a:spcBef>
              <a:spcAft>
                <a:spcPts val="0"/>
              </a:spcAft>
              <a:buClr>
                <a:srgbClr val="0066A1"/>
              </a:buClr>
              <a:buSzPts val="1100"/>
              <a:buChar char="▶"/>
              <a:defRPr/>
            </a:lvl1pPr>
            <a:lvl2pPr indent="-298450" lvl="1" marL="914400" algn="l">
              <a:lnSpc>
                <a:spcPct val="100000"/>
              </a:lnSpc>
              <a:spcBef>
                <a:spcPts val="0"/>
              </a:spcBef>
              <a:spcAft>
                <a:spcPts val="0"/>
              </a:spcAft>
              <a:buClr>
                <a:srgbClr val="0066A1"/>
              </a:buClr>
              <a:buSzPts val="1100"/>
              <a:buChar char="○"/>
              <a:defRPr/>
            </a:lvl2pPr>
            <a:lvl3pPr indent="-298450" lvl="2" marL="1371600" algn="l">
              <a:lnSpc>
                <a:spcPct val="100000"/>
              </a:lnSpc>
              <a:spcBef>
                <a:spcPts val="0"/>
              </a:spcBef>
              <a:spcAft>
                <a:spcPts val="0"/>
              </a:spcAft>
              <a:buClr>
                <a:srgbClr val="0066A1"/>
              </a:buClr>
              <a:buSzPts val="1100"/>
              <a:buChar char="■"/>
              <a:defRPr/>
            </a:lvl3pPr>
            <a:lvl4pPr indent="-298450" lvl="3" marL="1828800" algn="l">
              <a:lnSpc>
                <a:spcPct val="100000"/>
              </a:lnSpc>
              <a:spcBef>
                <a:spcPts val="0"/>
              </a:spcBef>
              <a:spcAft>
                <a:spcPts val="0"/>
              </a:spcAft>
              <a:buClr>
                <a:srgbClr val="0066A1"/>
              </a:buClr>
              <a:buSzPts val="1100"/>
              <a:buChar char="●"/>
              <a:defRPr/>
            </a:lvl4pPr>
            <a:lvl5pPr indent="-298450" lvl="4" marL="2286000" algn="l">
              <a:lnSpc>
                <a:spcPct val="100000"/>
              </a:lnSpc>
              <a:spcBef>
                <a:spcPts val="0"/>
              </a:spcBef>
              <a:spcAft>
                <a:spcPts val="0"/>
              </a:spcAft>
              <a:buClr>
                <a:srgbClr val="0066A1"/>
              </a:buClr>
              <a:buSzPts val="1100"/>
              <a:buChar char="○"/>
              <a:defRPr/>
            </a:lvl5pPr>
            <a:lvl6pPr indent="-298450" lvl="5" marL="2743200" algn="l">
              <a:lnSpc>
                <a:spcPct val="100000"/>
              </a:lnSpc>
              <a:spcBef>
                <a:spcPts val="0"/>
              </a:spcBef>
              <a:spcAft>
                <a:spcPts val="0"/>
              </a:spcAft>
              <a:buClr>
                <a:srgbClr val="0066A1"/>
              </a:buClr>
              <a:buSzPts val="1100"/>
              <a:buChar char="■"/>
              <a:defRPr/>
            </a:lvl6pPr>
            <a:lvl7pPr indent="-298450" lvl="6" marL="3200400" algn="l">
              <a:lnSpc>
                <a:spcPct val="100000"/>
              </a:lnSpc>
              <a:spcBef>
                <a:spcPts val="0"/>
              </a:spcBef>
              <a:spcAft>
                <a:spcPts val="0"/>
              </a:spcAft>
              <a:buClr>
                <a:srgbClr val="0066A1"/>
              </a:buClr>
              <a:buSzPts val="1100"/>
              <a:buChar char="●"/>
              <a:defRPr/>
            </a:lvl7pPr>
            <a:lvl8pPr indent="-298450" lvl="7" marL="3657600" algn="l">
              <a:lnSpc>
                <a:spcPct val="100000"/>
              </a:lnSpc>
              <a:spcBef>
                <a:spcPts val="0"/>
              </a:spcBef>
              <a:spcAft>
                <a:spcPts val="0"/>
              </a:spcAft>
              <a:buClr>
                <a:srgbClr val="0066A1"/>
              </a:buClr>
              <a:buSzPts val="1100"/>
              <a:buChar char="○"/>
              <a:defRPr/>
            </a:lvl8pPr>
            <a:lvl9pPr indent="-298450" lvl="8" marL="4114800" algn="l">
              <a:lnSpc>
                <a:spcPct val="100000"/>
              </a:lnSpc>
              <a:spcBef>
                <a:spcPts val="0"/>
              </a:spcBef>
              <a:spcAft>
                <a:spcPts val="0"/>
              </a:spcAft>
              <a:buClr>
                <a:srgbClr val="0066A1"/>
              </a:buClr>
              <a:buSzPts val="1100"/>
              <a:buChar char="■"/>
              <a:defRPr/>
            </a:lvl9pPr>
          </a:lstStyle>
          <a:p/>
        </p:txBody>
      </p:sp>
      <p:sp>
        <p:nvSpPr>
          <p:cNvPr id="21" name="Google Shape;21;p22"/>
          <p:cNvSpPr txBox="1"/>
          <p:nvPr>
            <p:ph idx="2" type="body"/>
          </p:nvPr>
        </p:nvSpPr>
        <p:spPr>
          <a:xfrm>
            <a:off x="4471750" y="1132975"/>
            <a:ext cx="4253100" cy="3416400"/>
          </a:xfrm>
          <a:prstGeom prst="rect">
            <a:avLst/>
          </a:prstGeom>
          <a:noFill/>
          <a:ln>
            <a:noFill/>
          </a:ln>
        </p:spPr>
        <p:txBody>
          <a:bodyPr anchorCtr="0" anchor="t" bIns="0" lIns="0" spcFirstLastPara="1" rIns="0" wrap="square" tIns="0">
            <a:noAutofit/>
          </a:bodyPr>
          <a:lstStyle>
            <a:lvl1pPr indent="-298450" lvl="0" marL="457200" algn="l">
              <a:lnSpc>
                <a:spcPct val="100000"/>
              </a:lnSpc>
              <a:spcBef>
                <a:spcPts val="0"/>
              </a:spcBef>
              <a:spcAft>
                <a:spcPts val="0"/>
              </a:spcAft>
              <a:buClr>
                <a:srgbClr val="0066A1"/>
              </a:buClr>
              <a:buSzPts val="1100"/>
              <a:buChar char="▶"/>
              <a:defRPr/>
            </a:lvl1pPr>
            <a:lvl2pPr indent="-298450" lvl="1" marL="914400" algn="l">
              <a:lnSpc>
                <a:spcPct val="100000"/>
              </a:lnSpc>
              <a:spcBef>
                <a:spcPts val="0"/>
              </a:spcBef>
              <a:spcAft>
                <a:spcPts val="0"/>
              </a:spcAft>
              <a:buClr>
                <a:srgbClr val="0066A1"/>
              </a:buClr>
              <a:buSzPts val="1100"/>
              <a:buChar char="○"/>
              <a:defRPr/>
            </a:lvl2pPr>
            <a:lvl3pPr indent="-298450" lvl="2" marL="1371600" algn="l">
              <a:lnSpc>
                <a:spcPct val="100000"/>
              </a:lnSpc>
              <a:spcBef>
                <a:spcPts val="0"/>
              </a:spcBef>
              <a:spcAft>
                <a:spcPts val="0"/>
              </a:spcAft>
              <a:buClr>
                <a:srgbClr val="0066A1"/>
              </a:buClr>
              <a:buSzPts val="1100"/>
              <a:buChar char="■"/>
              <a:defRPr/>
            </a:lvl3pPr>
            <a:lvl4pPr indent="-298450" lvl="3" marL="1828800" algn="l">
              <a:lnSpc>
                <a:spcPct val="100000"/>
              </a:lnSpc>
              <a:spcBef>
                <a:spcPts val="0"/>
              </a:spcBef>
              <a:spcAft>
                <a:spcPts val="0"/>
              </a:spcAft>
              <a:buClr>
                <a:srgbClr val="0066A1"/>
              </a:buClr>
              <a:buSzPts val="1100"/>
              <a:buChar char="●"/>
              <a:defRPr/>
            </a:lvl4pPr>
            <a:lvl5pPr indent="-298450" lvl="4" marL="2286000" algn="l">
              <a:lnSpc>
                <a:spcPct val="100000"/>
              </a:lnSpc>
              <a:spcBef>
                <a:spcPts val="0"/>
              </a:spcBef>
              <a:spcAft>
                <a:spcPts val="0"/>
              </a:spcAft>
              <a:buClr>
                <a:srgbClr val="0066A1"/>
              </a:buClr>
              <a:buSzPts val="1100"/>
              <a:buChar char="○"/>
              <a:defRPr/>
            </a:lvl5pPr>
            <a:lvl6pPr indent="-298450" lvl="5" marL="2743200" algn="l">
              <a:lnSpc>
                <a:spcPct val="100000"/>
              </a:lnSpc>
              <a:spcBef>
                <a:spcPts val="0"/>
              </a:spcBef>
              <a:spcAft>
                <a:spcPts val="0"/>
              </a:spcAft>
              <a:buClr>
                <a:srgbClr val="0066A1"/>
              </a:buClr>
              <a:buSzPts val="1100"/>
              <a:buChar char="■"/>
              <a:defRPr/>
            </a:lvl6pPr>
            <a:lvl7pPr indent="-298450" lvl="6" marL="3200400" algn="l">
              <a:lnSpc>
                <a:spcPct val="100000"/>
              </a:lnSpc>
              <a:spcBef>
                <a:spcPts val="0"/>
              </a:spcBef>
              <a:spcAft>
                <a:spcPts val="0"/>
              </a:spcAft>
              <a:buClr>
                <a:srgbClr val="0066A1"/>
              </a:buClr>
              <a:buSzPts val="1100"/>
              <a:buChar char="●"/>
              <a:defRPr/>
            </a:lvl7pPr>
            <a:lvl8pPr indent="-298450" lvl="7" marL="3657600" algn="l">
              <a:lnSpc>
                <a:spcPct val="100000"/>
              </a:lnSpc>
              <a:spcBef>
                <a:spcPts val="0"/>
              </a:spcBef>
              <a:spcAft>
                <a:spcPts val="0"/>
              </a:spcAft>
              <a:buClr>
                <a:srgbClr val="0066A1"/>
              </a:buClr>
              <a:buSzPts val="1100"/>
              <a:buChar char="○"/>
              <a:defRPr/>
            </a:lvl8pPr>
            <a:lvl9pPr indent="-298450" lvl="8" marL="4114800" algn="l">
              <a:lnSpc>
                <a:spcPct val="100000"/>
              </a:lnSpc>
              <a:spcBef>
                <a:spcPts val="0"/>
              </a:spcBef>
              <a:spcAft>
                <a:spcPts val="0"/>
              </a:spcAft>
              <a:buClr>
                <a:srgbClr val="0066A1"/>
              </a:buClr>
              <a:buSzPts val="11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7.gif"/><Relationship Id="rId2" Type="http://schemas.openxmlformats.org/officeDocument/2006/relationships/image" Target="../media/image14.gif"/><Relationship Id="rId3" Type="http://schemas.openxmlformats.org/officeDocument/2006/relationships/image" Target="../media/image12.gif"/><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pic>
        <p:nvPicPr>
          <p:cNvPr id="6" name="Google Shape;6;p19"/>
          <p:cNvPicPr preferRelativeResize="0"/>
          <p:nvPr/>
        </p:nvPicPr>
        <p:blipFill rotWithShape="1">
          <a:blip r:embed="rId1">
            <a:alphaModFix/>
          </a:blip>
          <a:srcRect b="0" l="0" r="0" t="0"/>
          <a:stretch/>
        </p:blipFill>
        <p:spPr>
          <a:xfrm>
            <a:off x="0" y="4456350"/>
            <a:ext cx="9143550" cy="691470"/>
          </a:xfrm>
          <a:prstGeom prst="rect">
            <a:avLst/>
          </a:prstGeom>
          <a:noFill/>
          <a:ln>
            <a:noFill/>
          </a:ln>
        </p:spPr>
      </p:pic>
      <p:sp>
        <p:nvSpPr>
          <p:cNvPr id="7" name="Google Shape;7;p19"/>
          <p:cNvSpPr/>
          <p:nvPr/>
        </p:nvSpPr>
        <p:spPr>
          <a:xfrm>
            <a:off x="385290" y="4645890"/>
            <a:ext cx="2056800" cy="273300"/>
          </a:xfrm>
          <a:prstGeom prst="rect">
            <a:avLst/>
          </a:prstGeom>
          <a:noFill/>
          <a:ln>
            <a:noFill/>
          </a:ln>
        </p:spPr>
        <p:txBody>
          <a:bodyPr anchorCtr="0" anchor="ctr" bIns="33750" lIns="67500" spcFirstLastPara="1" rIns="67500" wrap="square" tIns="33750">
            <a:noAutofit/>
          </a:bodyPr>
          <a:lstStyle/>
          <a:p>
            <a:pPr indent="0" lvl="0" marL="0" marR="0" rtl="0" algn="l">
              <a:lnSpc>
                <a:spcPct val="100000"/>
              </a:lnSpc>
              <a:spcBef>
                <a:spcPts val="0"/>
              </a:spcBef>
              <a:spcAft>
                <a:spcPts val="0"/>
              </a:spcAft>
              <a:buClr>
                <a:srgbClr val="000000"/>
              </a:buClr>
              <a:buSzPts val="900"/>
              <a:buFont typeface="Arial"/>
              <a:buNone/>
            </a:pPr>
            <a:fld id="{00000000-1234-1234-1234-123412341234}" type="slidenum">
              <a:rPr b="0" i="0" lang="en" sz="900" u="none" cap="none" strike="noStrike">
                <a:solidFill>
                  <a:srgbClr val="0066A1"/>
                </a:solidFill>
                <a:latin typeface="Calibri"/>
                <a:ea typeface="Calibri"/>
                <a:cs typeface="Calibri"/>
                <a:sym typeface="Calibri"/>
              </a:rPr>
              <a:t>‹#›</a:t>
            </a:fld>
            <a:endParaRPr b="0" i="0" sz="900" u="none" cap="none" strike="noStrike">
              <a:solidFill>
                <a:schemeClr val="dk1"/>
              </a:solidFill>
              <a:latin typeface="Arial"/>
              <a:ea typeface="Arial"/>
              <a:cs typeface="Arial"/>
              <a:sym typeface="Arial"/>
            </a:endParaRPr>
          </a:p>
        </p:txBody>
      </p:sp>
      <p:pic>
        <p:nvPicPr>
          <p:cNvPr id="8" name="Google Shape;8;p19"/>
          <p:cNvPicPr preferRelativeResize="0"/>
          <p:nvPr/>
        </p:nvPicPr>
        <p:blipFill rotWithShape="1">
          <a:blip r:embed="rId2">
            <a:alphaModFix/>
          </a:blip>
          <a:srcRect b="0" l="0" r="0" t="0"/>
          <a:stretch/>
        </p:blipFill>
        <p:spPr>
          <a:xfrm>
            <a:off x="225" y="-2"/>
            <a:ext cx="9143550" cy="914355"/>
          </a:xfrm>
          <a:prstGeom prst="rect">
            <a:avLst/>
          </a:prstGeom>
          <a:noFill/>
          <a:ln>
            <a:noFill/>
          </a:ln>
        </p:spPr>
      </p:pic>
      <p:pic>
        <p:nvPicPr>
          <p:cNvPr id="9" name="Google Shape;9;p19"/>
          <p:cNvPicPr preferRelativeResize="0"/>
          <p:nvPr/>
        </p:nvPicPr>
        <p:blipFill rotWithShape="1">
          <a:blip r:embed="rId3">
            <a:alphaModFix/>
          </a:blip>
          <a:srcRect b="0" l="0" r="0" t="0"/>
          <a:stretch/>
        </p:blipFill>
        <p:spPr>
          <a:xfrm>
            <a:off x="8071920" y="4551930"/>
            <a:ext cx="875340" cy="273240"/>
          </a:xfrm>
          <a:prstGeom prst="rect">
            <a:avLst/>
          </a:prstGeom>
          <a:noFill/>
          <a:ln>
            <a:noFill/>
          </a:ln>
        </p:spPr>
      </p:pic>
      <p:sp>
        <p:nvSpPr>
          <p:cNvPr id="10" name="Google Shape;10;p19"/>
          <p:cNvSpPr txBox="1"/>
          <p:nvPr>
            <p:ph type="title"/>
          </p:nvPr>
        </p:nvSpPr>
        <p:spPr>
          <a:xfrm>
            <a:off x="457110" y="205200"/>
            <a:ext cx="8229300" cy="85860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66A1"/>
              </a:buClr>
              <a:buSzPts val="2400"/>
              <a:buFont typeface="Arial"/>
              <a:buNone/>
              <a:defRPr b="1" i="0" sz="2400" u="none" cap="none" strike="noStrike">
                <a:solidFill>
                  <a:srgbClr val="0066A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11" name="Google Shape;11;p19"/>
          <p:cNvSpPr txBox="1"/>
          <p:nvPr>
            <p:ph idx="1" type="body"/>
          </p:nvPr>
        </p:nvSpPr>
        <p:spPr>
          <a:xfrm>
            <a:off x="457110" y="1203390"/>
            <a:ext cx="8229300" cy="2982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4"/>
    <p:sldLayoutId id="2147483650" r:id="rId5"/>
    <p:sldLayoutId id="214748365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www.altium.com/education/students?srsltid=AfmBOoolBr_IjvrjzXqhPlQ8QskO9hf2k4aiym5BVmG8q1sX25saEVLm" TargetMode="External"/><Relationship Id="rId4" Type="http://schemas.openxmlformats.org/officeDocument/2006/relationships/hyperlink" Target="https://www.st.com/en/development-tools/stm32cubeide.html#st-get-software" TargetMode="External"/><Relationship Id="rId5" Type="http://schemas.openxmlformats.org/officeDocument/2006/relationships/hyperlink" Target="https://www.putty.or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www.youtube.com/watch?v=ez14U11KqkI" TargetMode="External"/><Relationship Id="rId4" Type="http://schemas.openxmlformats.org/officeDocument/2006/relationships/hyperlink" Target="https://www.instructables.com/Basic-Electronics/" TargetMode="External"/><Relationship Id="rId5" Type="http://schemas.openxmlformats.org/officeDocument/2006/relationships/hyperlink" Target="https://www.youtube.com/watch?v=6WReFkfrUIk&amp;ab_channel=ScienceBuddies" TargetMode="External"/><Relationship Id="rId6" Type="http://schemas.openxmlformats.org/officeDocument/2006/relationships/hyperlink" Target="https://discord.gg/TUZtZr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0.pn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 name="Shape 25"/>
        <p:cNvGrpSpPr/>
        <p:nvPr/>
      </p:nvGrpSpPr>
      <p:grpSpPr>
        <a:xfrm>
          <a:off x="0" y="0"/>
          <a:ext cx="0" cy="0"/>
          <a:chOff x="0" y="0"/>
          <a:chExt cx="0" cy="0"/>
        </a:xfrm>
      </p:grpSpPr>
      <p:sp>
        <p:nvSpPr>
          <p:cNvPr id="26" name="Google Shape;26;p1"/>
          <p:cNvSpPr txBox="1"/>
          <p:nvPr>
            <p:ph idx="1" type="subTitle"/>
          </p:nvPr>
        </p:nvSpPr>
        <p:spPr>
          <a:xfrm>
            <a:off x="283775" y="3120250"/>
            <a:ext cx="8520600" cy="792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2800"/>
              <a:buNone/>
            </a:pPr>
            <a:r>
              <a:rPr lang="en" sz="1400"/>
              <a:t>IEEE - CSULB Branch</a:t>
            </a:r>
            <a:endParaRPr sz="1400"/>
          </a:p>
        </p:txBody>
      </p:sp>
      <p:sp>
        <p:nvSpPr>
          <p:cNvPr id="27" name="Google Shape;27;p1"/>
          <p:cNvSpPr txBox="1"/>
          <p:nvPr/>
        </p:nvSpPr>
        <p:spPr>
          <a:xfrm>
            <a:off x="628950" y="1978500"/>
            <a:ext cx="7886100" cy="1186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200"/>
              <a:buFont typeface="Arial"/>
              <a:buNone/>
            </a:pPr>
            <a:r>
              <a:rPr b="1" i="0" lang="en" sz="3200" u="none" cap="none" strike="noStrike">
                <a:solidFill>
                  <a:srgbClr val="000000"/>
                </a:solidFill>
                <a:latin typeface="Arial"/>
                <a:ea typeface="Arial"/>
                <a:cs typeface="Arial"/>
                <a:sym typeface="Arial"/>
              </a:rPr>
              <a:t>Meeting 1</a:t>
            </a:r>
            <a:endParaRPr b="1" i="0" sz="32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3200"/>
              <a:buFont typeface="Arial"/>
              <a:buNone/>
            </a:pPr>
            <a:r>
              <a:rPr b="1" i="0" lang="en" sz="3200" u="none" cap="none" strike="noStrike">
                <a:solidFill>
                  <a:srgbClr val="000000"/>
                </a:solidFill>
                <a:latin typeface="Arial"/>
                <a:ea typeface="Arial"/>
                <a:cs typeface="Arial"/>
                <a:sym typeface="Arial"/>
              </a:rPr>
              <a:t>Introduction to SOPHEE</a:t>
            </a:r>
            <a:endParaRPr b="1" i="0" sz="3200" u="none" cap="none" strike="noStrike">
              <a:solidFill>
                <a:srgbClr val="000000"/>
              </a:solidFill>
              <a:latin typeface="Arial"/>
              <a:ea typeface="Arial"/>
              <a:cs typeface="Arial"/>
              <a:sym typeface="Arial"/>
            </a:endParaRPr>
          </a:p>
        </p:txBody>
      </p:sp>
      <p:pic>
        <p:nvPicPr>
          <p:cNvPr id="28" name="Google Shape;28;p1"/>
          <p:cNvPicPr preferRelativeResize="0"/>
          <p:nvPr/>
        </p:nvPicPr>
        <p:blipFill rotWithShape="1">
          <a:blip r:embed="rId3">
            <a:alphaModFix/>
          </a:blip>
          <a:srcRect b="0" l="0" r="0" t="0"/>
          <a:stretch/>
        </p:blipFill>
        <p:spPr>
          <a:xfrm>
            <a:off x="2726125" y="411400"/>
            <a:ext cx="3691750" cy="1673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426850" y="489250"/>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Demo: Installing Software</a:t>
            </a:r>
            <a:endParaRPr sz="2700"/>
          </a:p>
        </p:txBody>
      </p:sp>
      <p:sp>
        <p:nvSpPr>
          <p:cNvPr id="94" name="Google Shape;94;p17"/>
          <p:cNvSpPr txBox="1"/>
          <p:nvPr>
            <p:ph idx="1" type="body"/>
          </p:nvPr>
        </p:nvSpPr>
        <p:spPr>
          <a:xfrm>
            <a:off x="218650" y="1132974"/>
            <a:ext cx="8728800" cy="3238303"/>
          </a:xfrm>
          <a:prstGeom prst="rect">
            <a:avLst/>
          </a:prstGeom>
          <a:noFill/>
          <a:ln>
            <a:noFill/>
          </a:ln>
        </p:spPr>
        <p:txBody>
          <a:bodyPr anchorCtr="0" anchor="t" bIns="0" lIns="0" spcFirstLastPara="1" rIns="0" wrap="square" tIns="0">
            <a:noAutofit/>
          </a:bodyPr>
          <a:lstStyle/>
          <a:p>
            <a:pPr indent="-311150" lvl="0" marL="457200" rtl="0" algn="l">
              <a:lnSpc>
                <a:spcPct val="150000"/>
              </a:lnSpc>
              <a:spcBef>
                <a:spcPts val="0"/>
              </a:spcBef>
              <a:spcAft>
                <a:spcPts val="0"/>
              </a:spcAft>
              <a:buClr>
                <a:srgbClr val="000000"/>
              </a:buClr>
              <a:buSzPts val="1300"/>
              <a:buChar char="●"/>
            </a:pPr>
            <a:r>
              <a:rPr lang="en"/>
              <a:t>Install Altium Designer with Student License for PCB design (free)</a:t>
            </a:r>
            <a:endParaRPr/>
          </a:p>
          <a:p>
            <a:pPr indent="-311150" lvl="1" marL="914400" rtl="0" algn="l">
              <a:lnSpc>
                <a:spcPct val="150000"/>
              </a:lnSpc>
              <a:spcBef>
                <a:spcPts val="0"/>
              </a:spcBef>
              <a:spcAft>
                <a:spcPts val="0"/>
              </a:spcAft>
              <a:buClr>
                <a:srgbClr val="000000"/>
              </a:buClr>
              <a:buSzPts val="1300"/>
              <a:buChar char="●"/>
            </a:pPr>
            <a:r>
              <a:rPr b="0" i="0" lang="en" u="sng" strike="noStrike">
                <a:solidFill>
                  <a:srgbClr val="0563C1"/>
                </a:solidFill>
                <a:latin typeface="Arial"/>
                <a:ea typeface="Arial"/>
                <a:cs typeface="Arial"/>
                <a:sym typeface="Arial"/>
                <a:hlinkClick r:id="rId3">
                  <a:extLst>
                    <a:ext uri="{A12FA001-AC4F-418D-AE19-62706E023703}">
                      <ahyp:hlinkClr val="tx"/>
                    </a:ext>
                  </a:extLst>
                </a:hlinkClick>
              </a:rPr>
              <a:t>Altium Student Lab - Free Licensing, Tools, and Resources for Students</a:t>
            </a:r>
            <a:endParaRPr b="0" i="0" u="sng" strike="noStrike">
              <a:solidFill>
                <a:srgbClr val="0563C1"/>
              </a:solidFill>
              <a:latin typeface="Arial"/>
              <a:ea typeface="Arial"/>
              <a:cs typeface="Arial"/>
              <a:sym typeface="Arial"/>
            </a:endParaRPr>
          </a:p>
          <a:p>
            <a:pPr indent="-228600" lvl="1" marL="914400" rtl="0" algn="l">
              <a:lnSpc>
                <a:spcPct val="150000"/>
              </a:lnSpc>
              <a:spcBef>
                <a:spcPts val="0"/>
              </a:spcBef>
              <a:spcAft>
                <a:spcPts val="0"/>
              </a:spcAft>
              <a:buClr>
                <a:srgbClr val="000000"/>
              </a:buClr>
              <a:buSzPts val="1300"/>
              <a:buNone/>
            </a:pPr>
            <a:r>
              <a:t/>
            </a:r>
            <a:endParaRPr b="0" i="0" u="sng" strike="noStrike">
              <a:solidFill>
                <a:srgbClr val="0563C1"/>
              </a:solidFill>
              <a:latin typeface="Arial"/>
              <a:ea typeface="Arial"/>
              <a:cs typeface="Arial"/>
              <a:sym typeface="Arial"/>
            </a:endParaRPr>
          </a:p>
          <a:p>
            <a:pPr indent="-311150" lvl="0" marL="457200" rtl="0" algn="l">
              <a:lnSpc>
                <a:spcPct val="150000"/>
              </a:lnSpc>
              <a:spcBef>
                <a:spcPts val="0"/>
              </a:spcBef>
              <a:spcAft>
                <a:spcPts val="0"/>
              </a:spcAft>
              <a:buClr>
                <a:srgbClr val="000000"/>
              </a:buClr>
              <a:buSzPts val="1300"/>
              <a:buFont typeface="Arial"/>
              <a:buChar char="●"/>
            </a:pPr>
            <a:r>
              <a:rPr b="0" i="0" lang="en" u="none" strike="noStrike">
                <a:solidFill>
                  <a:srgbClr val="000000"/>
                </a:solidFill>
                <a:latin typeface="Arial"/>
                <a:ea typeface="Arial"/>
                <a:cs typeface="Arial"/>
                <a:sym typeface="Arial"/>
              </a:rPr>
              <a:t>Install STM32CubeIDE to write code for the STM32 (free)</a:t>
            </a:r>
            <a:endParaRPr b="0" i="0" u="none" strike="noStrike">
              <a:solidFill>
                <a:srgbClr val="0066A1"/>
              </a:solidFill>
              <a:latin typeface="Arial"/>
              <a:ea typeface="Arial"/>
              <a:cs typeface="Arial"/>
              <a:sym typeface="Arial"/>
            </a:endParaRPr>
          </a:p>
          <a:p>
            <a:pPr indent="-311150" lvl="1" marL="914400" rtl="0" algn="l">
              <a:lnSpc>
                <a:spcPct val="150000"/>
              </a:lnSpc>
              <a:spcBef>
                <a:spcPts val="0"/>
              </a:spcBef>
              <a:spcAft>
                <a:spcPts val="0"/>
              </a:spcAft>
              <a:buClr>
                <a:srgbClr val="000000"/>
              </a:buClr>
              <a:buSzPts val="1300"/>
              <a:buChar char="●"/>
            </a:pPr>
            <a:r>
              <a:rPr b="0" i="0" lang="en" u="sng" strike="noStrike">
                <a:solidFill>
                  <a:srgbClr val="0563C1"/>
                </a:solidFill>
                <a:latin typeface="Arial"/>
                <a:ea typeface="Arial"/>
                <a:cs typeface="Arial"/>
                <a:sym typeface="Arial"/>
                <a:hlinkClick r:id="rId4">
                  <a:extLst>
                    <a:ext uri="{A12FA001-AC4F-418D-AE19-62706E023703}">
                      <ahyp:hlinkClr val="tx"/>
                    </a:ext>
                  </a:extLst>
                </a:hlinkClick>
              </a:rPr>
              <a:t>STM32CubeIDE - Integrated Development Environment for STM32 – STMicroelectronics</a:t>
            </a:r>
            <a:endParaRPr b="0" i="0" u="sng" strike="noStrike">
              <a:solidFill>
                <a:srgbClr val="0563C1"/>
              </a:solidFill>
              <a:latin typeface="Arial"/>
              <a:ea typeface="Arial"/>
              <a:cs typeface="Arial"/>
              <a:sym typeface="Arial"/>
            </a:endParaRPr>
          </a:p>
          <a:p>
            <a:pPr indent="-228600" lvl="1" marL="914400" rtl="0" algn="l">
              <a:lnSpc>
                <a:spcPct val="150000"/>
              </a:lnSpc>
              <a:spcBef>
                <a:spcPts val="0"/>
              </a:spcBef>
              <a:spcAft>
                <a:spcPts val="0"/>
              </a:spcAft>
              <a:buClr>
                <a:srgbClr val="000000"/>
              </a:buClr>
              <a:buSzPts val="1300"/>
              <a:buNone/>
            </a:pPr>
            <a:r>
              <a:t/>
            </a:r>
            <a:endParaRPr b="0" i="0" u="sng" strike="noStrike">
              <a:solidFill>
                <a:srgbClr val="0563C1"/>
              </a:solidFill>
              <a:latin typeface="Arial"/>
              <a:ea typeface="Arial"/>
              <a:cs typeface="Arial"/>
              <a:sym typeface="Arial"/>
            </a:endParaRPr>
          </a:p>
          <a:p>
            <a:pPr indent="-311150" lvl="0" marL="457200" rtl="0" algn="l">
              <a:lnSpc>
                <a:spcPct val="150000"/>
              </a:lnSpc>
              <a:spcBef>
                <a:spcPts val="0"/>
              </a:spcBef>
              <a:spcAft>
                <a:spcPts val="0"/>
              </a:spcAft>
              <a:buClr>
                <a:srgbClr val="000000"/>
              </a:buClr>
              <a:buSzPts val="1300"/>
              <a:buChar char="●"/>
            </a:pPr>
            <a:r>
              <a:rPr lang="en"/>
              <a:t>Install a terminal emulator like PuTTY (to receive information from microcontroller)</a:t>
            </a:r>
            <a:endParaRPr/>
          </a:p>
          <a:p>
            <a:pPr indent="-311150" lvl="1" marL="914400" rtl="0" algn="l">
              <a:lnSpc>
                <a:spcPct val="150000"/>
              </a:lnSpc>
              <a:spcBef>
                <a:spcPts val="0"/>
              </a:spcBef>
              <a:spcAft>
                <a:spcPts val="0"/>
              </a:spcAft>
              <a:buClr>
                <a:srgbClr val="000000"/>
              </a:buClr>
              <a:buSzPts val="1300"/>
              <a:buChar char="●"/>
            </a:pPr>
            <a:r>
              <a:rPr lang="en" u="sng">
                <a:solidFill>
                  <a:schemeClr val="hlink"/>
                </a:solidFill>
                <a:hlinkClick r:id="rId5"/>
              </a:rPr>
              <a:t>Download PuTTY - a free SSH and telnet client for Windows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9"/>
          <p:cNvSpPr txBox="1"/>
          <p:nvPr>
            <p:ph type="title"/>
          </p:nvPr>
        </p:nvSpPr>
        <p:spPr>
          <a:xfrm>
            <a:off x="747225" y="431175"/>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Meeting Information</a:t>
            </a:r>
            <a:endParaRPr sz="2700"/>
          </a:p>
        </p:txBody>
      </p:sp>
      <p:sp>
        <p:nvSpPr>
          <p:cNvPr id="100" name="Google Shape;100;p9"/>
          <p:cNvSpPr txBox="1"/>
          <p:nvPr>
            <p:ph idx="1" type="body"/>
          </p:nvPr>
        </p:nvSpPr>
        <p:spPr>
          <a:xfrm>
            <a:off x="677700" y="1112225"/>
            <a:ext cx="7944000" cy="3416400"/>
          </a:xfrm>
          <a:prstGeom prst="rect">
            <a:avLst/>
          </a:prstGeom>
          <a:noFill/>
          <a:ln>
            <a:noFill/>
          </a:ln>
        </p:spPr>
        <p:txBody>
          <a:bodyPr anchorCtr="0" anchor="t" bIns="0" lIns="0" spcFirstLastPara="1" rIns="0" wrap="square" tIns="0">
            <a:noAutofit/>
          </a:bodyPr>
          <a:lstStyle/>
          <a:p>
            <a:pPr indent="-330200" lvl="0" marL="457200" rtl="0" algn="l">
              <a:lnSpc>
                <a:spcPct val="150000"/>
              </a:lnSpc>
              <a:spcBef>
                <a:spcPts val="0"/>
              </a:spcBef>
              <a:spcAft>
                <a:spcPts val="0"/>
              </a:spcAft>
              <a:buClr>
                <a:srgbClr val="5B90BF"/>
              </a:buClr>
              <a:buSzPts val="1600"/>
              <a:buChar char="▶"/>
            </a:pPr>
            <a:r>
              <a:rPr lang="en" sz="1900">
                <a:solidFill>
                  <a:schemeClr val="dk1"/>
                </a:solidFill>
              </a:rPr>
              <a:t>This is an 8-week program with two identical 1-hour meetings a week.</a:t>
            </a:r>
            <a:endParaRPr/>
          </a:p>
          <a:p>
            <a:pPr indent="-349250" lvl="0" marL="457200" rtl="0" algn="l">
              <a:lnSpc>
                <a:spcPct val="150000"/>
              </a:lnSpc>
              <a:spcBef>
                <a:spcPts val="0"/>
              </a:spcBef>
              <a:spcAft>
                <a:spcPts val="0"/>
              </a:spcAft>
              <a:buClr>
                <a:srgbClr val="5B90BF"/>
              </a:buClr>
              <a:buSzPts val="1900"/>
              <a:buChar char="▶"/>
            </a:pPr>
            <a:r>
              <a:rPr lang="en" sz="1900">
                <a:solidFill>
                  <a:schemeClr val="dk1"/>
                </a:solidFill>
              </a:rPr>
              <a:t>Meeting Times:</a:t>
            </a:r>
            <a:endParaRPr b="1" i="1" sz="1900">
              <a:solidFill>
                <a:schemeClr val="dk1"/>
              </a:solidFill>
            </a:endParaRPr>
          </a:p>
          <a:p>
            <a:pPr indent="-349250" lvl="1" marL="914400" rtl="0" algn="l">
              <a:lnSpc>
                <a:spcPct val="150000"/>
              </a:lnSpc>
              <a:spcBef>
                <a:spcPts val="0"/>
              </a:spcBef>
              <a:spcAft>
                <a:spcPts val="0"/>
              </a:spcAft>
              <a:buClr>
                <a:srgbClr val="5B90BF"/>
              </a:buClr>
              <a:buSzPts val="1900"/>
              <a:buChar char="▶"/>
            </a:pPr>
            <a:r>
              <a:rPr lang="en" sz="1900">
                <a:solidFill>
                  <a:schemeClr val="dk1"/>
                </a:solidFill>
              </a:rPr>
              <a:t>Monday/Tuesday 1:30PM - 2:30PM</a:t>
            </a:r>
            <a:endParaRPr/>
          </a:p>
          <a:p>
            <a:pPr indent="-330200" lvl="0" marL="457200" rtl="0" algn="l">
              <a:lnSpc>
                <a:spcPct val="150000"/>
              </a:lnSpc>
              <a:spcBef>
                <a:spcPts val="0"/>
              </a:spcBef>
              <a:spcAft>
                <a:spcPts val="0"/>
              </a:spcAft>
              <a:buClr>
                <a:srgbClr val="5B90BF"/>
              </a:buClr>
              <a:buSzPts val="1600"/>
              <a:buChar char="▶"/>
            </a:pPr>
            <a:r>
              <a:rPr lang="en" sz="1900">
                <a:solidFill>
                  <a:schemeClr val="dk1"/>
                </a:solidFill>
              </a:rPr>
              <a:t>Every meeting will have a teaching portion followed by a demo/lab portion to get some hands-on experience!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0"/>
          <p:cNvSpPr txBox="1"/>
          <p:nvPr>
            <p:ph type="title"/>
          </p:nvPr>
        </p:nvSpPr>
        <p:spPr>
          <a:xfrm>
            <a:off x="719575" y="465775"/>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Who can participate?</a:t>
            </a:r>
            <a:endParaRPr sz="2700"/>
          </a:p>
        </p:txBody>
      </p:sp>
      <p:sp>
        <p:nvSpPr>
          <p:cNvPr id="106" name="Google Shape;106;p10"/>
          <p:cNvSpPr txBox="1"/>
          <p:nvPr>
            <p:ph idx="1" type="body"/>
          </p:nvPr>
        </p:nvSpPr>
        <p:spPr>
          <a:xfrm>
            <a:off x="615475" y="1132975"/>
            <a:ext cx="8229600" cy="3416400"/>
          </a:xfrm>
          <a:prstGeom prst="rect">
            <a:avLst/>
          </a:prstGeom>
          <a:noFill/>
          <a:ln>
            <a:noFill/>
          </a:ln>
        </p:spPr>
        <p:txBody>
          <a:bodyPr anchorCtr="0" anchor="t" bIns="0" lIns="0" spcFirstLastPara="1" rIns="0" wrap="square" tIns="0">
            <a:noAutofit/>
          </a:bodyPr>
          <a:lstStyle/>
          <a:p>
            <a:pPr indent="-330200" lvl="0" marL="457200" rtl="0" algn="l">
              <a:lnSpc>
                <a:spcPct val="150000"/>
              </a:lnSpc>
              <a:spcBef>
                <a:spcPts val="0"/>
              </a:spcBef>
              <a:spcAft>
                <a:spcPts val="0"/>
              </a:spcAft>
              <a:buClr>
                <a:srgbClr val="0066A1"/>
              </a:buClr>
              <a:buSzPts val="1600"/>
              <a:buChar char="▶"/>
            </a:pPr>
            <a:r>
              <a:rPr lang="en" sz="1900">
                <a:solidFill>
                  <a:schemeClr val="dk1"/>
                </a:solidFill>
              </a:rPr>
              <a:t>Anyone can! Although, it is recommended you have an understanding of basic electronic devices, equations, and coding seen in FREE program</a:t>
            </a:r>
            <a:endParaRPr sz="1900">
              <a:solidFill>
                <a:schemeClr val="dk1"/>
              </a:solidFill>
            </a:endParaRPr>
          </a:p>
          <a:p>
            <a:pPr indent="-349250" lvl="0" marL="457200" rtl="0" algn="l">
              <a:lnSpc>
                <a:spcPct val="150000"/>
              </a:lnSpc>
              <a:spcBef>
                <a:spcPts val="0"/>
              </a:spcBef>
              <a:spcAft>
                <a:spcPts val="0"/>
              </a:spcAft>
              <a:buClr>
                <a:srgbClr val="0066A1"/>
              </a:buClr>
              <a:buSzPts val="1900"/>
              <a:buChar char="▶"/>
            </a:pPr>
            <a:r>
              <a:rPr b="1" lang="en" sz="1900">
                <a:solidFill>
                  <a:schemeClr val="dk1"/>
                </a:solidFill>
              </a:rPr>
              <a:t>Ohm’s Law</a:t>
            </a:r>
            <a:r>
              <a:rPr lang="en" sz="1900">
                <a:solidFill>
                  <a:schemeClr val="dk1"/>
                </a:solidFill>
              </a:rPr>
              <a:t> : V=IR</a:t>
            </a:r>
            <a:endParaRPr sz="1900">
              <a:solidFill>
                <a:schemeClr val="dk1"/>
              </a:solidFill>
            </a:endParaRPr>
          </a:p>
          <a:p>
            <a:pPr indent="-349250" lvl="0" marL="457200" rtl="0" algn="l">
              <a:lnSpc>
                <a:spcPct val="150000"/>
              </a:lnSpc>
              <a:spcBef>
                <a:spcPts val="0"/>
              </a:spcBef>
              <a:spcAft>
                <a:spcPts val="0"/>
              </a:spcAft>
              <a:buClr>
                <a:srgbClr val="0066A1"/>
              </a:buClr>
              <a:buSzPts val="1900"/>
              <a:buChar char="▶"/>
            </a:pPr>
            <a:r>
              <a:rPr lang="en" sz="1900">
                <a:solidFill>
                  <a:schemeClr val="dk1"/>
                </a:solidFill>
              </a:rPr>
              <a:t>Kirchhoff's Voltage Law</a:t>
            </a:r>
            <a:endParaRPr sz="1900">
              <a:solidFill>
                <a:schemeClr val="dk1"/>
              </a:solidFill>
            </a:endParaRPr>
          </a:p>
          <a:p>
            <a:pPr indent="-349250" lvl="0" marL="457200" rtl="0" algn="l">
              <a:lnSpc>
                <a:spcPct val="150000"/>
              </a:lnSpc>
              <a:spcBef>
                <a:spcPts val="0"/>
              </a:spcBef>
              <a:spcAft>
                <a:spcPts val="0"/>
              </a:spcAft>
              <a:buClr>
                <a:srgbClr val="0066A1"/>
              </a:buClr>
              <a:buSzPts val="1900"/>
              <a:buChar char="▶"/>
            </a:pPr>
            <a:r>
              <a:rPr lang="en" sz="1900">
                <a:solidFill>
                  <a:schemeClr val="dk1"/>
                </a:solidFill>
              </a:rPr>
              <a:t>Kirchhoff's Current Law</a:t>
            </a:r>
            <a:endParaRPr/>
          </a:p>
          <a:p>
            <a:pPr indent="-349250" lvl="0" marL="457200" rtl="0" algn="l">
              <a:lnSpc>
                <a:spcPct val="150000"/>
              </a:lnSpc>
              <a:spcBef>
                <a:spcPts val="0"/>
              </a:spcBef>
              <a:spcAft>
                <a:spcPts val="0"/>
              </a:spcAft>
              <a:buClr>
                <a:srgbClr val="0066A1"/>
              </a:buClr>
              <a:buSzPts val="1900"/>
              <a:buChar char="▶"/>
            </a:pPr>
            <a:r>
              <a:rPr lang="en" sz="1900">
                <a:solidFill>
                  <a:schemeClr val="dk1"/>
                </a:solidFill>
              </a:rPr>
              <a:t>Basic C skills</a:t>
            </a:r>
            <a:endParaRPr sz="1900">
              <a:solidFill>
                <a:schemeClr val="dk1"/>
              </a:solidFill>
            </a:endParaRPr>
          </a:p>
          <a:p>
            <a:pPr indent="0" lvl="0" marL="0" rtl="0" algn="l">
              <a:lnSpc>
                <a:spcPct val="150000"/>
              </a:lnSpc>
              <a:spcBef>
                <a:spcPts val="0"/>
              </a:spcBef>
              <a:spcAft>
                <a:spcPts val="0"/>
              </a:spcAft>
              <a:buSzPts val="1100"/>
              <a:buNone/>
            </a:pPr>
            <a:r>
              <a:t/>
            </a:r>
            <a:endParaRPr sz="1900">
              <a:solidFill>
                <a:schemeClr val="dk1"/>
              </a:solidFill>
            </a:endParaRPr>
          </a:p>
        </p:txBody>
      </p:sp>
      <p:pic>
        <p:nvPicPr>
          <p:cNvPr id="107" name="Google Shape;107;p10"/>
          <p:cNvPicPr preferRelativeResize="0"/>
          <p:nvPr/>
        </p:nvPicPr>
        <p:blipFill rotWithShape="1">
          <a:blip r:embed="rId3">
            <a:alphaModFix/>
          </a:blip>
          <a:srcRect b="0" l="0" r="0" t="0"/>
          <a:stretch/>
        </p:blipFill>
        <p:spPr>
          <a:xfrm>
            <a:off x="4285020" y="1983850"/>
            <a:ext cx="4178800" cy="2660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1"/>
          <p:cNvSpPr txBox="1"/>
          <p:nvPr>
            <p:ph type="title"/>
          </p:nvPr>
        </p:nvSpPr>
        <p:spPr>
          <a:xfrm>
            <a:off x="851550" y="445025"/>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What to expect?</a:t>
            </a:r>
            <a:endParaRPr sz="2700"/>
          </a:p>
        </p:txBody>
      </p:sp>
      <p:sp>
        <p:nvSpPr>
          <p:cNvPr id="113" name="Google Shape;113;p11"/>
          <p:cNvSpPr txBox="1"/>
          <p:nvPr>
            <p:ph idx="1" type="body"/>
          </p:nvPr>
        </p:nvSpPr>
        <p:spPr>
          <a:xfrm>
            <a:off x="513043" y="1017725"/>
            <a:ext cx="8728800" cy="3754004"/>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SzPts val="1100"/>
              <a:buNone/>
            </a:pPr>
            <a:r>
              <a:rPr lang="en" sz="1800">
                <a:solidFill>
                  <a:schemeClr val="dk1"/>
                </a:solidFill>
              </a:rPr>
              <a:t>Building Up to a Temperature Sensor Project!</a:t>
            </a:r>
            <a:endParaRPr sz="1800">
              <a:solidFill>
                <a:schemeClr val="dk1"/>
              </a:solidFill>
            </a:endParaRPr>
          </a:p>
          <a:p>
            <a:pPr indent="-323850" lvl="0" marL="457200" rtl="0" algn="l">
              <a:lnSpc>
                <a:spcPct val="150000"/>
              </a:lnSpc>
              <a:spcBef>
                <a:spcPts val="0"/>
              </a:spcBef>
              <a:spcAft>
                <a:spcPts val="0"/>
              </a:spcAft>
              <a:buClr>
                <a:srgbClr val="0066A1"/>
              </a:buClr>
              <a:buSzPts val="1500"/>
              <a:buChar char="▶"/>
            </a:pPr>
            <a:r>
              <a:rPr lang="en" sz="1800">
                <a:solidFill>
                  <a:schemeClr val="dk1"/>
                </a:solidFill>
              </a:rPr>
              <a:t>Embedded Systems and Applications</a:t>
            </a:r>
            <a:endParaRPr/>
          </a:p>
          <a:p>
            <a:pPr indent="-323850" lvl="0" marL="457200" rtl="0" algn="l">
              <a:lnSpc>
                <a:spcPct val="150000"/>
              </a:lnSpc>
              <a:spcBef>
                <a:spcPts val="0"/>
              </a:spcBef>
              <a:spcAft>
                <a:spcPts val="0"/>
              </a:spcAft>
              <a:buClr>
                <a:srgbClr val="0066A1"/>
              </a:buClr>
              <a:buSzPts val="1500"/>
              <a:buChar char="▶"/>
            </a:pPr>
            <a:r>
              <a:rPr lang="en" sz="1800">
                <a:solidFill>
                  <a:schemeClr val="dk1"/>
                </a:solidFill>
              </a:rPr>
              <a:t>STM32 Specifications and Peripherals</a:t>
            </a:r>
            <a:endParaRPr/>
          </a:p>
          <a:p>
            <a:pPr indent="-323850" lvl="0" marL="457200" rtl="0" algn="l">
              <a:lnSpc>
                <a:spcPct val="150000"/>
              </a:lnSpc>
              <a:spcBef>
                <a:spcPts val="0"/>
              </a:spcBef>
              <a:spcAft>
                <a:spcPts val="0"/>
              </a:spcAft>
              <a:buClr>
                <a:srgbClr val="0066A1"/>
              </a:buClr>
              <a:buSzPts val="1500"/>
              <a:buChar char="▶"/>
            </a:pPr>
            <a:r>
              <a:rPr lang="en" sz="1800">
                <a:solidFill>
                  <a:schemeClr val="dk1"/>
                </a:solidFill>
              </a:rPr>
              <a:t>Capacitors, Analog Filters</a:t>
            </a:r>
            <a:endParaRPr/>
          </a:p>
          <a:p>
            <a:pPr indent="-323850" lvl="0" marL="457200" rtl="0" algn="l">
              <a:lnSpc>
                <a:spcPct val="150000"/>
              </a:lnSpc>
              <a:spcBef>
                <a:spcPts val="0"/>
              </a:spcBef>
              <a:spcAft>
                <a:spcPts val="0"/>
              </a:spcAft>
              <a:buClr>
                <a:srgbClr val="0066A1"/>
              </a:buClr>
              <a:buSzPts val="1500"/>
              <a:buChar char="▶"/>
            </a:pPr>
            <a:r>
              <a:rPr lang="en" sz="1800">
                <a:solidFill>
                  <a:schemeClr val="dk1"/>
                </a:solidFill>
              </a:rPr>
              <a:t>Transistors Uses</a:t>
            </a:r>
            <a:endParaRPr/>
          </a:p>
          <a:p>
            <a:pPr indent="-323850" lvl="0" marL="457200" rtl="0" algn="l">
              <a:lnSpc>
                <a:spcPct val="150000"/>
              </a:lnSpc>
              <a:spcBef>
                <a:spcPts val="0"/>
              </a:spcBef>
              <a:spcAft>
                <a:spcPts val="0"/>
              </a:spcAft>
              <a:buClr>
                <a:srgbClr val="0066A1"/>
              </a:buClr>
              <a:buSzPts val="1500"/>
              <a:buChar char="▶"/>
            </a:pPr>
            <a:r>
              <a:rPr lang="en" sz="1800">
                <a:solidFill>
                  <a:schemeClr val="dk1"/>
                </a:solidFill>
              </a:rPr>
              <a:t>HAL Programming</a:t>
            </a:r>
            <a:endParaRPr sz="1800">
              <a:solidFill>
                <a:schemeClr val="dk1"/>
              </a:solidFill>
            </a:endParaRPr>
          </a:p>
          <a:p>
            <a:pPr indent="-323850" lvl="0" marL="457200" rtl="0" algn="l">
              <a:lnSpc>
                <a:spcPct val="150000"/>
              </a:lnSpc>
              <a:spcBef>
                <a:spcPts val="0"/>
              </a:spcBef>
              <a:spcAft>
                <a:spcPts val="0"/>
              </a:spcAft>
              <a:buClr>
                <a:srgbClr val="0066A1"/>
              </a:buClr>
              <a:buSzPts val="1500"/>
              <a:buChar char="▶"/>
            </a:pPr>
            <a:r>
              <a:rPr lang="en" sz="1800">
                <a:solidFill>
                  <a:schemeClr val="dk1"/>
                </a:solidFill>
              </a:rPr>
              <a:t>Communication Protocols</a:t>
            </a:r>
            <a:endParaRPr/>
          </a:p>
          <a:p>
            <a:pPr indent="-323850" lvl="0" marL="457200" rtl="0" algn="l">
              <a:lnSpc>
                <a:spcPct val="150000"/>
              </a:lnSpc>
              <a:spcBef>
                <a:spcPts val="0"/>
              </a:spcBef>
              <a:spcAft>
                <a:spcPts val="0"/>
              </a:spcAft>
              <a:buClr>
                <a:srgbClr val="0066A1"/>
              </a:buClr>
              <a:buSzPts val="1500"/>
              <a:buChar char="▶"/>
            </a:pPr>
            <a:r>
              <a:rPr lang="en" sz="1800">
                <a:solidFill>
                  <a:schemeClr val="dk1"/>
                </a:solidFill>
              </a:rPr>
              <a:t>Schematic and PCB Creation, Datasheeting</a:t>
            </a:r>
            <a:endParaRPr sz="1800">
              <a:solidFill>
                <a:schemeClr val="dk1"/>
              </a:solidFill>
            </a:endParaRPr>
          </a:p>
          <a:p>
            <a:pPr indent="-323850" lvl="0" marL="457200" rtl="0" algn="l">
              <a:lnSpc>
                <a:spcPct val="150000"/>
              </a:lnSpc>
              <a:spcBef>
                <a:spcPts val="0"/>
              </a:spcBef>
              <a:spcAft>
                <a:spcPts val="0"/>
              </a:spcAft>
              <a:buClr>
                <a:srgbClr val="0066A1"/>
              </a:buClr>
              <a:buSzPts val="1500"/>
              <a:buChar char="▶"/>
            </a:pPr>
            <a:r>
              <a:rPr lang="en" sz="1800">
                <a:solidFill>
                  <a:schemeClr val="dk1"/>
                </a:solidFill>
              </a:rPr>
              <a:t>Building the Final Project</a:t>
            </a:r>
            <a:endParaRPr sz="1800">
              <a:solidFill>
                <a:schemeClr val="dk1"/>
              </a:solidFill>
            </a:endParaRPr>
          </a:p>
        </p:txBody>
      </p:sp>
      <p:pic>
        <p:nvPicPr>
          <p:cNvPr id="114" name="Google Shape;114;p11"/>
          <p:cNvPicPr preferRelativeResize="0"/>
          <p:nvPr/>
        </p:nvPicPr>
        <p:blipFill rotWithShape="1">
          <a:blip r:embed="rId3">
            <a:alphaModFix/>
          </a:blip>
          <a:srcRect b="0" l="0" r="0" t="0"/>
          <a:stretch/>
        </p:blipFill>
        <p:spPr>
          <a:xfrm>
            <a:off x="5678414" y="1098413"/>
            <a:ext cx="3136401" cy="31130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4"/>
          <p:cNvSpPr txBox="1"/>
          <p:nvPr>
            <p:ph type="title"/>
          </p:nvPr>
        </p:nvSpPr>
        <p:spPr>
          <a:xfrm>
            <a:off x="954625" y="302275"/>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a:t>Skills </a:t>
            </a:r>
            <a:endParaRPr/>
          </a:p>
        </p:txBody>
      </p:sp>
      <p:sp>
        <p:nvSpPr>
          <p:cNvPr id="120" name="Google Shape;120;p14"/>
          <p:cNvSpPr txBox="1"/>
          <p:nvPr>
            <p:ph idx="1" type="body"/>
          </p:nvPr>
        </p:nvSpPr>
        <p:spPr>
          <a:xfrm>
            <a:off x="954625" y="874975"/>
            <a:ext cx="7065900" cy="3966250"/>
          </a:xfrm>
          <a:prstGeom prst="rect">
            <a:avLst/>
          </a:prstGeom>
          <a:noFill/>
          <a:ln>
            <a:noFill/>
          </a:ln>
        </p:spPr>
        <p:txBody>
          <a:bodyPr anchorCtr="0" anchor="t" bIns="0" lIns="0" spcFirstLastPara="1" rIns="0" wrap="square" tIns="0">
            <a:noAutofit/>
          </a:bodyPr>
          <a:lstStyle/>
          <a:p>
            <a:pPr indent="-317500" lvl="0" marL="457200" rtl="0" algn="l">
              <a:lnSpc>
                <a:spcPct val="150000"/>
              </a:lnSpc>
              <a:spcBef>
                <a:spcPts val="0"/>
              </a:spcBef>
              <a:spcAft>
                <a:spcPts val="0"/>
              </a:spcAft>
              <a:buClr>
                <a:srgbClr val="000000"/>
              </a:buClr>
              <a:buSzPts val="1400"/>
              <a:buChar char="●"/>
            </a:pPr>
            <a:r>
              <a:rPr lang="en"/>
              <a:t>Major Classes</a:t>
            </a:r>
            <a:endParaRPr/>
          </a:p>
          <a:p>
            <a:pPr indent="-317500" lvl="1" marL="914400" rtl="0" algn="l">
              <a:lnSpc>
                <a:spcPct val="150000"/>
              </a:lnSpc>
              <a:spcBef>
                <a:spcPts val="0"/>
              </a:spcBef>
              <a:spcAft>
                <a:spcPts val="0"/>
              </a:spcAft>
              <a:buClr>
                <a:srgbClr val="000000"/>
              </a:buClr>
              <a:buSzPts val="1400"/>
              <a:buChar char="○"/>
            </a:pPr>
            <a:r>
              <a:rPr lang="en"/>
              <a:t>EE 346 (ET 386)</a:t>
            </a:r>
            <a:endParaRPr/>
          </a:p>
          <a:p>
            <a:pPr indent="-317500" lvl="1" marL="914400" rtl="0" algn="l">
              <a:lnSpc>
                <a:spcPct val="150000"/>
              </a:lnSpc>
              <a:spcBef>
                <a:spcPts val="0"/>
              </a:spcBef>
              <a:spcAft>
                <a:spcPts val="0"/>
              </a:spcAft>
              <a:buClr>
                <a:srgbClr val="000000"/>
              </a:buClr>
              <a:buSzPts val="1400"/>
              <a:buChar char="○"/>
            </a:pPr>
            <a:r>
              <a:rPr lang="en"/>
              <a:t>EE 330 (ET 260 / 341)</a:t>
            </a:r>
            <a:endParaRPr/>
          </a:p>
          <a:p>
            <a:pPr indent="-317500" lvl="1" marL="914400" rtl="0" algn="l">
              <a:lnSpc>
                <a:spcPct val="150000"/>
              </a:lnSpc>
              <a:spcBef>
                <a:spcPts val="0"/>
              </a:spcBef>
              <a:spcAft>
                <a:spcPts val="0"/>
              </a:spcAft>
              <a:buClr>
                <a:srgbClr val="000000"/>
              </a:buClr>
              <a:buSzPts val="1400"/>
              <a:buChar char="○"/>
            </a:pPr>
            <a:r>
              <a:rPr lang="en"/>
              <a:t>EE 211 (ET 250 / 252)</a:t>
            </a:r>
            <a:endParaRPr/>
          </a:p>
          <a:p>
            <a:pPr indent="-317500" lvl="1" marL="914400" rtl="0" algn="l">
              <a:lnSpc>
                <a:spcPct val="150000"/>
              </a:lnSpc>
              <a:spcBef>
                <a:spcPts val="0"/>
              </a:spcBef>
              <a:spcAft>
                <a:spcPts val="0"/>
              </a:spcAft>
              <a:buClr>
                <a:srgbClr val="000000"/>
              </a:buClr>
              <a:buSzPts val="1400"/>
              <a:buChar char="○"/>
            </a:pPr>
            <a:r>
              <a:rPr lang="en"/>
              <a:t>EE 186 (ET 286)</a:t>
            </a:r>
            <a:endParaRPr/>
          </a:p>
          <a:p>
            <a:pPr indent="-317500" lvl="0" marL="457200" rtl="0" algn="l">
              <a:lnSpc>
                <a:spcPct val="150000"/>
              </a:lnSpc>
              <a:spcBef>
                <a:spcPts val="0"/>
              </a:spcBef>
              <a:spcAft>
                <a:spcPts val="0"/>
              </a:spcAft>
              <a:buClr>
                <a:srgbClr val="000000"/>
              </a:buClr>
              <a:buSzPts val="1400"/>
              <a:buChar char="●"/>
            </a:pPr>
            <a:r>
              <a:rPr lang="en"/>
              <a:t>Coding </a:t>
            </a:r>
            <a:endParaRPr/>
          </a:p>
          <a:p>
            <a:pPr indent="-317500" lvl="1" marL="914400" rtl="0" algn="l">
              <a:lnSpc>
                <a:spcPct val="150000"/>
              </a:lnSpc>
              <a:spcBef>
                <a:spcPts val="0"/>
              </a:spcBef>
              <a:spcAft>
                <a:spcPts val="0"/>
              </a:spcAft>
              <a:buClr>
                <a:srgbClr val="000000"/>
              </a:buClr>
              <a:buSzPts val="1400"/>
              <a:buChar char="○"/>
            </a:pPr>
            <a:r>
              <a:rPr lang="en"/>
              <a:t>C, HAL Libraries</a:t>
            </a:r>
            <a:endParaRPr/>
          </a:p>
          <a:p>
            <a:pPr indent="-317500" lvl="0" marL="457200" rtl="0" algn="l">
              <a:lnSpc>
                <a:spcPct val="150000"/>
              </a:lnSpc>
              <a:spcBef>
                <a:spcPts val="0"/>
              </a:spcBef>
              <a:spcAft>
                <a:spcPts val="0"/>
              </a:spcAft>
              <a:buClr>
                <a:srgbClr val="000000"/>
              </a:buClr>
              <a:buSzPts val="1400"/>
              <a:buChar char="●"/>
            </a:pPr>
            <a:r>
              <a:rPr lang="en"/>
              <a:t>Skills </a:t>
            </a:r>
            <a:endParaRPr/>
          </a:p>
          <a:p>
            <a:pPr indent="-317500" lvl="1" marL="914400" rtl="0" algn="l">
              <a:lnSpc>
                <a:spcPct val="150000"/>
              </a:lnSpc>
              <a:spcBef>
                <a:spcPts val="0"/>
              </a:spcBef>
              <a:spcAft>
                <a:spcPts val="0"/>
              </a:spcAft>
              <a:buClr>
                <a:srgbClr val="000000"/>
              </a:buClr>
              <a:buSzPts val="1400"/>
              <a:buChar char="○"/>
            </a:pPr>
            <a:r>
              <a:rPr lang="en"/>
              <a:t>Soldering</a:t>
            </a:r>
            <a:endParaRPr/>
          </a:p>
          <a:p>
            <a:pPr indent="-317500" lvl="1" marL="914400" rtl="0" algn="l">
              <a:lnSpc>
                <a:spcPct val="150000"/>
              </a:lnSpc>
              <a:spcBef>
                <a:spcPts val="0"/>
              </a:spcBef>
              <a:spcAft>
                <a:spcPts val="0"/>
              </a:spcAft>
              <a:buClr>
                <a:srgbClr val="000000"/>
              </a:buClr>
              <a:buSzPts val="1400"/>
              <a:buChar char="○"/>
            </a:pPr>
            <a:r>
              <a:rPr lang="en"/>
              <a:t>Breadboarding</a:t>
            </a:r>
            <a:endParaRPr/>
          </a:p>
          <a:p>
            <a:pPr indent="-298450" lvl="1" marL="914400" rtl="0" algn="l">
              <a:lnSpc>
                <a:spcPct val="150000"/>
              </a:lnSpc>
              <a:spcBef>
                <a:spcPts val="0"/>
              </a:spcBef>
              <a:spcAft>
                <a:spcPts val="0"/>
              </a:spcAft>
              <a:buSzPts val="1100"/>
              <a:buChar char="○"/>
            </a:pPr>
            <a:r>
              <a:rPr lang="en"/>
              <a:t>PCB Design</a:t>
            </a:r>
            <a:endParaRPr/>
          </a:p>
          <a:p>
            <a:pPr indent="-317500" lvl="1" marL="914400" rtl="0" algn="l">
              <a:lnSpc>
                <a:spcPct val="150000"/>
              </a:lnSpc>
              <a:spcBef>
                <a:spcPts val="0"/>
              </a:spcBef>
              <a:spcAft>
                <a:spcPts val="0"/>
              </a:spcAft>
              <a:buClr>
                <a:srgbClr val="000000"/>
              </a:buClr>
              <a:buSzPts val="1400"/>
              <a:buChar char="○"/>
            </a:pPr>
            <a:r>
              <a:rPr lang="en"/>
              <a:t>Digital Multimeter/Oscilloscope</a:t>
            </a:r>
            <a:endParaRPr/>
          </a:p>
          <a:p>
            <a:pPr indent="0" lvl="0" marL="457200" rtl="0" algn="l">
              <a:lnSpc>
                <a:spcPct val="150000"/>
              </a:lnSpc>
              <a:spcBef>
                <a:spcPts val="0"/>
              </a:spcBef>
              <a:spcAft>
                <a:spcPts val="0"/>
              </a:spcAft>
              <a:buSzPts val="1100"/>
              <a:buNone/>
            </a:pPr>
            <a:r>
              <a:t/>
            </a:r>
            <a:endParaRPr/>
          </a:p>
          <a:p>
            <a:pPr indent="0" lvl="0" marL="457200" rtl="0" algn="l">
              <a:lnSpc>
                <a:spcPct val="150000"/>
              </a:lnSpc>
              <a:spcBef>
                <a:spcPts val="0"/>
              </a:spcBef>
              <a:spcAft>
                <a:spcPts val="0"/>
              </a:spcAft>
              <a:buSzPts val="1100"/>
              <a:buNone/>
            </a:pPr>
            <a:r>
              <a:t/>
            </a:r>
            <a:endParaRPr/>
          </a:p>
          <a:p>
            <a:pPr indent="0" lvl="0" marL="457200" rtl="0" algn="l">
              <a:lnSpc>
                <a:spcPct val="15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5"/>
          <p:cNvSpPr txBox="1"/>
          <p:nvPr>
            <p:ph type="title"/>
          </p:nvPr>
        </p:nvSpPr>
        <p:spPr>
          <a:xfrm>
            <a:off x="426850" y="489250"/>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What you can start doing</a:t>
            </a:r>
            <a:endParaRPr sz="2700"/>
          </a:p>
        </p:txBody>
      </p:sp>
      <p:sp>
        <p:nvSpPr>
          <p:cNvPr id="126" name="Google Shape;126;p15"/>
          <p:cNvSpPr txBox="1"/>
          <p:nvPr>
            <p:ph idx="1" type="body"/>
          </p:nvPr>
        </p:nvSpPr>
        <p:spPr>
          <a:xfrm>
            <a:off x="218650" y="1132975"/>
            <a:ext cx="8728800" cy="3521276"/>
          </a:xfrm>
          <a:prstGeom prst="rect">
            <a:avLst/>
          </a:prstGeom>
          <a:noFill/>
          <a:ln>
            <a:noFill/>
          </a:ln>
        </p:spPr>
        <p:txBody>
          <a:bodyPr anchorCtr="0" anchor="t" bIns="0" lIns="0" spcFirstLastPara="1" rIns="0" wrap="square" tIns="0">
            <a:noAutofit/>
          </a:bodyPr>
          <a:lstStyle/>
          <a:p>
            <a:pPr indent="-311150" lvl="0" marL="457200" rtl="0" algn="l">
              <a:lnSpc>
                <a:spcPct val="150000"/>
              </a:lnSpc>
              <a:spcBef>
                <a:spcPts val="0"/>
              </a:spcBef>
              <a:spcAft>
                <a:spcPts val="0"/>
              </a:spcAft>
              <a:buClr>
                <a:srgbClr val="000000"/>
              </a:buClr>
              <a:buSzPts val="1300"/>
              <a:buChar char="●"/>
            </a:pPr>
            <a:r>
              <a:rPr lang="en" sz="1300"/>
              <a:t>New to C programming?</a:t>
            </a:r>
            <a:endParaRPr sz="1300"/>
          </a:p>
          <a:p>
            <a:pPr indent="-311150" lvl="1" marL="914400" rtl="0" algn="l">
              <a:lnSpc>
                <a:spcPct val="150000"/>
              </a:lnSpc>
              <a:spcBef>
                <a:spcPts val="0"/>
              </a:spcBef>
              <a:spcAft>
                <a:spcPts val="0"/>
              </a:spcAft>
              <a:buClr>
                <a:srgbClr val="000000"/>
              </a:buClr>
              <a:buSzPts val="1300"/>
              <a:buChar char="○"/>
            </a:pPr>
            <a:r>
              <a:rPr lang="en" sz="1300"/>
              <a:t>Highly recommend finding a short intro to C on youtube to watch</a:t>
            </a:r>
            <a:endParaRPr sz="1300"/>
          </a:p>
          <a:p>
            <a:pPr indent="-311150" lvl="1" marL="914400" rtl="0" algn="l">
              <a:lnSpc>
                <a:spcPct val="150000"/>
              </a:lnSpc>
              <a:spcBef>
                <a:spcPts val="0"/>
              </a:spcBef>
              <a:spcAft>
                <a:spcPts val="0"/>
              </a:spcAft>
              <a:buClr>
                <a:srgbClr val="000000"/>
              </a:buClr>
              <a:buSzPts val="1300"/>
              <a:buChar char="○"/>
            </a:pPr>
            <a:r>
              <a:rPr lang="en" sz="1200" u="sng">
                <a:solidFill>
                  <a:schemeClr val="hlink"/>
                </a:solidFill>
                <a:hlinkClick r:id="rId3"/>
              </a:rPr>
              <a:t>Control Structures for C Programming</a:t>
            </a:r>
            <a:r>
              <a:rPr lang="en" sz="1200"/>
              <a:t> (variables, control structures)</a:t>
            </a:r>
            <a:endParaRPr/>
          </a:p>
          <a:p>
            <a:pPr indent="-311150" lvl="0" marL="457200" rtl="0" algn="l">
              <a:lnSpc>
                <a:spcPct val="150000"/>
              </a:lnSpc>
              <a:spcBef>
                <a:spcPts val="0"/>
              </a:spcBef>
              <a:spcAft>
                <a:spcPts val="0"/>
              </a:spcAft>
              <a:buClr>
                <a:srgbClr val="000000"/>
              </a:buClr>
              <a:buSzPts val="1300"/>
              <a:buChar char="●"/>
            </a:pPr>
            <a:r>
              <a:rPr lang="en" sz="1300"/>
              <a:t>New to electronics?</a:t>
            </a:r>
            <a:endParaRPr/>
          </a:p>
          <a:p>
            <a:pPr indent="-311150" lvl="1" marL="914400" rtl="0" algn="l">
              <a:lnSpc>
                <a:spcPct val="150000"/>
              </a:lnSpc>
              <a:spcBef>
                <a:spcPts val="0"/>
              </a:spcBef>
              <a:spcAft>
                <a:spcPts val="0"/>
              </a:spcAft>
              <a:buClr>
                <a:srgbClr val="000000"/>
              </a:buClr>
              <a:buSzPts val="1300"/>
              <a:buChar char="○"/>
            </a:pPr>
            <a:r>
              <a:rPr lang="en" sz="1300"/>
              <a:t>How to breadboard (Breadboard layout)</a:t>
            </a:r>
            <a:endParaRPr sz="1300"/>
          </a:p>
          <a:p>
            <a:pPr indent="-311150" lvl="1" marL="914400" rtl="0" algn="l">
              <a:lnSpc>
                <a:spcPct val="150000"/>
              </a:lnSpc>
              <a:spcBef>
                <a:spcPts val="0"/>
              </a:spcBef>
              <a:spcAft>
                <a:spcPts val="0"/>
              </a:spcAft>
              <a:buClr>
                <a:srgbClr val="000000"/>
              </a:buClr>
              <a:buSzPts val="1300"/>
              <a:buChar char="○"/>
            </a:pPr>
            <a:r>
              <a:rPr lang="en" sz="1300"/>
              <a:t>Learn basic electronic components names and uses</a:t>
            </a:r>
            <a:endParaRPr sz="1300"/>
          </a:p>
          <a:p>
            <a:pPr indent="-304800" lvl="1" marL="914400" rtl="0" algn="l">
              <a:lnSpc>
                <a:spcPct val="150000"/>
              </a:lnSpc>
              <a:spcBef>
                <a:spcPts val="0"/>
              </a:spcBef>
              <a:spcAft>
                <a:spcPts val="0"/>
              </a:spcAft>
              <a:buClr>
                <a:srgbClr val="000000"/>
              </a:buClr>
              <a:buSzPts val="1200"/>
              <a:buChar char="○"/>
            </a:pPr>
            <a:r>
              <a:rPr lang="en" sz="1200" u="sng">
                <a:solidFill>
                  <a:schemeClr val="hlink"/>
                </a:solidFill>
                <a:hlinkClick r:id="rId4"/>
              </a:rPr>
              <a:t>https://www.instructables.com/Basic-Electronics</a:t>
            </a:r>
            <a:endParaRPr sz="1500"/>
          </a:p>
          <a:p>
            <a:pPr indent="-304800" lvl="1" marL="914400" rtl="0" algn="l">
              <a:lnSpc>
                <a:spcPct val="150000"/>
              </a:lnSpc>
              <a:spcBef>
                <a:spcPts val="0"/>
              </a:spcBef>
              <a:spcAft>
                <a:spcPts val="0"/>
              </a:spcAft>
              <a:buClr>
                <a:srgbClr val="000000"/>
              </a:buClr>
              <a:buSzPts val="1200"/>
              <a:buChar char="○"/>
            </a:pPr>
            <a:r>
              <a:rPr lang="en" sz="1200" u="sng">
                <a:solidFill>
                  <a:schemeClr val="hlink"/>
                </a:solidFill>
                <a:hlinkClick r:id="rId5"/>
              </a:rPr>
              <a:t>https://www.youtube.com/watch?v=6WReFkfrUIk&amp;ab_channel=ScienceBuddies</a:t>
            </a:r>
            <a:r>
              <a:rPr lang="en" sz="1200"/>
              <a:t> </a:t>
            </a:r>
            <a:endParaRPr sz="1200"/>
          </a:p>
          <a:p>
            <a:pPr indent="-311150" lvl="0" marL="457200" rtl="0" algn="l">
              <a:lnSpc>
                <a:spcPct val="150000"/>
              </a:lnSpc>
              <a:spcBef>
                <a:spcPts val="0"/>
              </a:spcBef>
              <a:spcAft>
                <a:spcPts val="0"/>
              </a:spcAft>
              <a:buClr>
                <a:srgbClr val="000000"/>
              </a:buClr>
              <a:buSzPts val="1300"/>
              <a:buChar char="●"/>
            </a:pPr>
            <a:r>
              <a:rPr lang="en" sz="1300"/>
              <a:t>How do I stay updated?</a:t>
            </a:r>
            <a:endParaRPr sz="1300"/>
          </a:p>
          <a:p>
            <a:pPr indent="-311150" lvl="1" marL="914400" rtl="0" algn="l">
              <a:lnSpc>
                <a:spcPct val="150000"/>
              </a:lnSpc>
              <a:spcBef>
                <a:spcPts val="0"/>
              </a:spcBef>
              <a:spcAft>
                <a:spcPts val="0"/>
              </a:spcAft>
              <a:buClr>
                <a:srgbClr val="000000"/>
              </a:buClr>
              <a:buSzPts val="1300"/>
              <a:buChar char="○"/>
            </a:pPr>
            <a:r>
              <a:rPr lang="en" sz="1300"/>
              <a:t>Please join the SOPHEE role on the IEEE discord by going to #SELF_ROLES</a:t>
            </a:r>
            <a:endParaRPr sz="1300"/>
          </a:p>
          <a:p>
            <a:pPr indent="-311150" lvl="1" marL="914400" rtl="0" algn="l">
              <a:lnSpc>
                <a:spcPct val="150000"/>
              </a:lnSpc>
              <a:spcBef>
                <a:spcPts val="0"/>
              </a:spcBef>
              <a:spcAft>
                <a:spcPts val="0"/>
              </a:spcAft>
              <a:buClr>
                <a:srgbClr val="000000"/>
              </a:buClr>
              <a:buSzPts val="1300"/>
              <a:buChar char="○"/>
            </a:pPr>
            <a:r>
              <a:rPr lang="en" sz="1300"/>
              <a:t>This will allow you to stay updated and prepared for projects</a:t>
            </a:r>
            <a:endParaRPr/>
          </a:p>
          <a:p>
            <a:pPr indent="-311150" lvl="1" marL="914400" rtl="0" algn="l">
              <a:lnSpc>
                <a:spcPct val="150000"/>
              </a:lnSpc>
              <a:spcBef>
                <a:spcPts val="0"/>
              </a:spcBef>
              <a:spcAft>
                <a:spcPts val="0"/>
              </a:spcAft>
              <a:buClr>
                <a:srgbClr val="000000"/>
              </a:buClr>
              <a:buSzPts val="1300"/>
              <a:buChar char="○"/>
            </a:pPr>
            <a:r>
              <a:rPr lang="en" sz="1300" u="sng">
                <a:solidFill>
                  <a:schemeClr val="hlink"/>
                </a:solidFill>
                <a:hlinkClick r:id="rId6"/>
              </a:rPr>
              <a:t>Discord Link</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16"/>
          <p:cNvPicPr preferRelativeResize="0"/>
          <p:nvPr/>
        </p:nvPicPr>
        <p:blipFill rotWithShape="1">
          <a:blip r:embed="rId3">
            <a:alphaModFix/>
          </a:blip>
          <a:srcRect b="9320" l="4540" r="15936" t="2237"/>
          <a:stretch/>
        </p:blipFill>
        <p:spPr>
          <a:xfrm>
            <a:off x="566125" y="27595"/>
            <a:ext cx="8178274" cy="5115906"/>
          </a:xfrm>
          <a:prstGeom prst="rect">
            <a:avLst/>
          </a:prstGeom>
          <a:noFill/>
          <a:ln>
            <a:noFill/>
          </a:ln>
        </p:spPr>
      </p:pic>
      <p:sp>
        <p:nvSpPr>
          <p:cNvPr id="132" name="Google Shape;132;p16"/>
          <p:cNvSpPr/>
          <p:nvPr/>
        </p:nvSpPr>
        <p:spPr>
          <a:xfrm>
            <a:off x="566125" y="1608500"/>
            <a:ext cx="1634100" cy="4425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6"/>
          <p:cNvSpPr/>
          <p:nvPr/>
        </p:nvSpPr>
        <p:spPr>
          <a:xfrm>
            <a:off x="2525200" y="2610925"/>
            <a:ext cx="2578200" cy="10029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8"/>
          <p:cNvSpPr txBox="1"/>
          <p:nvPr>
            <p:ph type="title"/>
          </p:nvPr>
        </p:nvSpPr>
        <p:spPr>
          <a:xfrm>
            <a:off x="311700" y="1907075"/>
            <a:ext cx="8520600" cy="12096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2400"/>
              <a:buNone/>
            </a:pPr>
            <a:r>
              <a:rPr lang="en"/>
              <a:t>Join us next meeting to learn about embedded systems!</a:t>
            </a:r>
            <a:br>
              <a:rPr lang="en"/>
            </a:br>
            <a:br>
              <a:rPr lang="en"/>
            </a:br>
            <a:r>
              <a:rPr lang="en"/>
              <a:t>Please have </a:t>
            </a:r>
            <a:r>
              <a:rPr lang="en"/>
              <a:t>STM32Cube IDE</a:t>
            </a:r>
            <a:r>
              <a:rPr lang="en"/>
              <a:t> and PuTTY installed.</a:t>
            </a:r>
            <a:br>
              <a:rPr lang="en"/>
            </a:br>
            <a:endParaRPr/>
          </a:p>
          <a:p>
            <a:pPr indent="0" lvl="0" marL="0" rtl="0" algn="ctr">
              <a:lnSpc>
                <a:spcPct val="100000"/>
              </a:lnSpc>
              <a:spcBef>
                <a:spcPts val="0"/>
              </a:spcBef>
              <a:spcAft>
                <a:spcPts val="0"/>
              </a:spcAft>
              <a:buSzPts val="2400"/>
              <a:buNone/>
            </a:pPr>
            <a:r>
              <a:rPr lang="en"/>
              <a:t>Any 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 name="Shape 32"/>
        <p:cNvGrpSpPr/>
        <p:nvPr/>
      </p:nvGrpSpPr>
      <p:grpSpPr>
        <a:xfrm>
          <a:off x="0" y="0"/>
          <a:ext cx="0" cy="0"/>
          <a:chOff x="0" y="0"/>
          <a:chExt cx="0" cy="0"/>
        </a:xfrm>
      </p:grpSpPr>
      <p:sp>
        <p:nvSpPr>
          <p:cNvPr id="33" name="Google Shape;33;g32f4a89c4b5_1_7"/>
          <p:cNvSpPr txBox="1"/>
          <p:nvPr>
            <p:ph type="ctrTitle"/>
          </p:nvPr>
        </p:nvSpPr>
        <p:spPr>
          <a:xfrm>
            <a:off x="311708" y="744575"/>
            <a:ext cx="8520600" cy="20526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sz="4300"/>
              <a:t>Before we get started, please fill out the attendance form below</a:t>
            </a:r>
            <a:endParaRPr sz="4300"/>
          </a:p>
        </p:txBody>
      </p:sp>
      <p:pic>
        <p:nvPicPr>
          <p:cNvPr id="34" name="Google Shape;34;g32f4a89c4b5_1_7"/>
          <p:cNvPicPr preferRelativeResize="0"/>
          <p:nvPr/>
        </p:nvPicPr>
        <p:blipFill>
          <a:blip r:embed="rId3">
            <a:alphaModFix/>
          </a:blip>
          <a:stretch>
            <a:fillRect/>
          </a:stretch>
        </p:blipFill>
        <p:spPr>
          <a:xfrm>
            <a:off x="3788420" y="2166763"/>
            <a:ext cx="1567176" cy="21273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 name="Shape 38"/>
        <p:cNvGrpSpPr/>
        <p:nvPr/>
      </p:nvGrpSpPr>
      <p:grpSpPr>
        <a:xfrm>
          <a:off x="0" y="0"/>
          <a:ext cx="0" cy="0"/>
          <a:chOff x="0" y="0"/>
          <a:chExt cx="0" cy="0"/>
        </a:xfrm>
      </p:grpSpPr>
      <p:sp>
        <p:nvSpPr>
          <p:cNvPr id="39" name="Google Shape;39;p2"/>
          <p:cNvSpPr txBox="1"/>
          <p:nvPr>
            <p:ph type="title"/>
          </p:nvPr>
        </p:nvSpPr>
        <p:spPr>
          <a:xfrm>
            <a:off x="906225" y="438100"/>
            <a:ext cx="73827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Agenda</a:t>
            </a:r>
            <a:endParaRPr sz="2700"/>
          </a:p>
        </p:txBody>
      </p:sp>
      <p:sp>
        <p:nvSpPr>
          <p:cNvPr id="40" name="Google Shape;40;p2"/>
          <p:cNvSpPr txBox="1"/>
          <p:nvPr>
            <p:ph idx="1" type="body"/>
          </p:nvPr>
        </p:nvSpPr>
        <p:spPr>
          <a:xfrm>
            <a:off x="663874" y="1165799"/>
            <a:ext cx="4968829" cy="3131137"/>
          </a:xfrm>
          <a:prstGeom prst="rect">
            <a:avLst/>
          </a:prstGeom>
          <a:noFill/>
          <a:ln>
            <a:noFill/>
          </a:ln>
        </p:spPr>
        <p:txBody>
          <a:bodyPr anchorCtr="0" anchor="t" bIns="0" lIns="0" spcFirstLastPara="1" rIns="0" wrap="square" tIns="0">
            <a:noAutofit/>
          </a:bodyPr>
          <a:lstStyle/>
          <a:p>
            <a:pPr indent="-330200" lvl="0" marL="457200" rtl="0" algn="l">
              <a:lnSpc>
                <a:spcPct val="150000"/>
              </a:lnSpc>
              <a:spcBef>
                <a:spcPts val="0"/>
              </a:spcBef>
              <a:spcAft>
                <a:spcPts val="0"/>
              </a:spcAft>
              <a:buSzPts val="1600"/>
              <a:buChar char="▶"/>
            </a:pPr>
            <a:r>
              <a:rPr lang="en" sz="1900"/>
              <a:t>Intro &amp; Background</a:t>
            </a:r>
            <a:endParaRPr sz="1900"/>
          </a:p>
          <a:p>
            <a:pPr indent="-330200" lvl="0" marL="457200" rtl="0" algn="l">
              <a:lnSpc>
                <a:spcPct val="150000"/>
              </a:lnSpc>
              <a:spcBef>
                <a:spcPts val="0"/>
              </a:spcBef>
              <a:spcAft>
                <a:spcPts val="0"/>
              </a:spcAft>
              <a:buSzPts val="1600"/>
              <a:buChar char="▶"/>
            </a:pPr>
            <a:r>
              <a:rPr lang="en" sz="1900"/>
              <a:t>What does SOPHEE offer?</a:t>
            </a:r>
            <a:endParaRPr sz="1900"/>
          </a:p>
          <a:p>
            <a:pPr indent="-330200" lvl="0" marL="457200" rtl="0" algn="l">
              <a:lnSpc>
                <a:spcPct val="150000"/>
              </a:lnSpc>
              <a:spcBef>
                <a:spcPts val="0"/>
              </a:spcBef>
              <a:spcAft>
                <a:spcPts val="0"/>
              </a:spcAft>
              <a:buSzPts val="1600"/>
              <a:buChar char="▶"/>
            </a:pPr>
            <a:r>
              <a:rPr lang="en" sz="1900"/>
              <a:t>Why does it matter?</a:t>
            </a:r>
            <a:endParaRPr/>
          </a:p>
          <a:p>
            <a:pPr indent="-330200" lvl="0" marL="457200" rtl="0" algn="l">
              <a:lnSpc>
                <a:spcPct val="150000"/>
              </a:lnSpc>
              <a:spcBef>
                <a:spcPts val="0"/>
              </a:spcBef>
              <a:spcAft>
                <a:spcPts val="0"/>
              </a:spcAft>
              <a:buSzPts val="1600"/>
              <a:buChar char="▶"/>
            </a:pPr>
            <a:r>
              <a:rPr lang="en" sz="1900"/>
              <a:t>Meeting Information</a:t>
            </a:r>
            <a:endParaRPr sz="1900"/>
          </a:p>
          <a:p>
            <a:pPr indent="-349250" lvl="0" marL="457200" rtl="0" algn="l">
              <a:lnSpc>
                <a:spcPct val="150000"/>
              </a:lnSpc>
              <a:spcBef>
                <a:spcPts val="0"/>
              </a:spcBef>
              <a:spcAft>
                <a:spcPts val="0"/>
              </a:spcAft>
              <a:buSzPts val="1900"/>
              <a:buChar char="▶"/>
            </a:pPr>
            <a:r>
              <a:rPr lang="en" sz="1900"/>
              <a:t>What to Expect?</a:t>
            </a:r>
            <a:endParaRPr sz="1900"/>
          </a:p>
          <a:p>
            <a:pPr indent="-330200" lvl="0" marL="457200" rtl="0" algn="l">
              <a:lnSpc>
                <a:spcPct val="150000"/>
              </a:lnSpc>
              <a:spcBef>
                <a:spcPts val="0"/>
              </a:spcBef>
              <a:spcAft>
                <a:spcPts val="0"/>
              </a:spcAft>
              <a:buSzPts val="1600"/>
              <a:buChar char="▶"/>
            </a:pPr>
            <a:r>
              <a:rPr lang="en" sz="1900"/>
              <a:t>Final Project: Temperature Sensor Circuit</a:t>
            </a:r>
            <a:endParaRPr/>
          </a:p>
          <a:p>
            <a:pPr indent="-330200" lvl="0" marL="457200" rtl="0" algn="l">
              <a:lnSpc>
                <a:spcPct val="150000"/>
              </a:lnSpc>
              <a:spcBef>
                <a:spcPts val="0"/>
              </a:spcBef>
              <a:spcAft>
                <a:spcPts val="0"/>
              </a:spcAft>
              <a:buSzPts val="1600"/>
              <a:buChar char="▶"/>
            </a:pPr>
            <a:r>
              <a:rPr lang="en" sz="1900"/>
              <a:t>Demo: Installing Software</a:t>
            </a:r>
            <a:endParaRPr sz="1900"/>
          </a:p>
          <a:p>
            <a:pPr indent="0" lvl="0" marL="457200" rtl="0" algn="l">
              <a:lnSpc>
                <a:spcPct val="150000"/>
              </a:lnSpc>
              <a:spcBef>
                <a:spcPts val="0"/>
              </a:spcBef>
              <a:spcAft>
                <a:spcPts val="0"/>
              </a:spcAft>
              <a:buSzPts val="1100"/>
              <a:buNone/>
            </a:pPr>
            <a:r>
              <a:t/>
            </a:r>
            <a:endParaRPr/>
          </a:p>
          <a:p>
            <a:pPr indent="0" lvl="0" marL="457200" rtl="0" algn="l">
              <a:lnSpc>
                <a:spcPct val="150000"/>
              </a:lnSpc>
              <a:spcBef>
                <a:spcPts val="0"/>
              </a:spcBef>
              <a:spcAft>
                <a:spcPts val="0"/>
              </a:spcAft>
              <a:buSzPts val="1100"/>
              <a:buNone/>
            </a:pPr>
            <a:r>
              <a:t/>
            </a:r>
            <a:endParaRPr/>
          </a:p>
          <a:p>
            <a:pPr indent="0" lvl="0" marL="457200" rtl="0" algn="l">
              <a:lnSpc>
                <a:spcPct val="15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pic>
        <p:nvPicPr>
          <p:cNvPr descr="Free and customizable welcome templates" id="41" name="Google Shape;41;p2"/>
          <p:cNvPicPr preferRelativeResize="0"/>
          <p:nvPr/>
        </p:nvPicPr>
        <p:blipFill rotWithShape="1">
          <a:blip r:embed="rId3">
            <a:alphaModFix/>
          </a:blip>
          <a:srcRect b="12862" l="8527" r="7528" t="13598"/>
          <a:stretch/>
        </p:blipFill>
        <p:spPr>
          <a:xfrm>
            <a:off x="6006790" y="1389396"/>
            <a:ext cx="2699336" cy="236470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3"/>
          <p:cNvSpPr txBox="1"/>
          <p:nvPr>
            <p:ph type="title"/>
          </p:nvPr>
        </p:nvSpPr>
        <p:spPr>
          <a:xfrm>
            <a:off x="685000" y="438125"/>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What is SOPHEE?</a:t>
            </a:r>
            <a:endParaRPr sz="2700"/>
          </a:p>
        </p:txBody>
      </p:sp>
      <p:sp>
        <p:nvSpPr>
          <p:cNvPr id="47" name="Google Shape;47;p3"/>
          <p:cNvSpPr txBox="1"/>
          <p:nvPr>
            <p:ph idx="1" type="body"/>
          </p:nvPr>
        </p:nvSpPr>
        <p:spPr>
          <a:xfrm>
            <a:off x="490425" y="1137800"/>
            <a:ext cx="7896600" cy="3416400"/>
          </a:xfrm>
          <a:prstGeom prst="rect">
            <a:avLst/>
          </a:prstGeom>
          <a:noFill/>
          <a:ln>
            <a:noFill/>
          </a:ln>
        </p:spPr>
        <p:txBody>
          <a:bodyPr anchorCtr="0" anchor="t" bIns="0" lIns="0" spcFirstLastPara="1" rIns="0" wrap="square" tIns="0">
            <a:noAutofit/>
          </a:bodyPr>
          <a:lstStyle/>
          <a:p>
            <a:pPr indent="-342900" lvl="0" marL="457200" rtl="0" algn="l">
              <a:lnSpc>
                <a:spcPct val="150000"/>
              </a:lnSpc>
              <a:spcBef>
                <a:spcPts val="0"/>
              </a:spcBef>
              <a:spcAft>
                <a:spcPts val="0"/>
              </a:spcAft>
              <a:buSzPts val="1800"/>
              <a:buChar char="▶"/>
            </a:pPr>
            <a:r>
              <a:rPr lang="en" sz="2100">
                <a:solidFill>
                  <a:schemeClr val="dk1"/>
                </a:solidFill>
              </a:rPr>
              <a:t>Sophomores in Electrical Engineering</a:t>
            </a:r>
            <a:endParaRPr/>
          </a:p>
          <a:p>
            <a:pPr indent="-342900" lvl="0" marL="457200" rtl="0" algn="l">
              <a:lnSpc>
                <a:spcPct val="150000"/>
              </a:lnSpc>
              <a:spcBef>
                <a:spcPts val="0"/>
              </a:spcBef>
              <a:spcAft>
                <a:spcPts val="0"/>
              </a:spcAft>
              <a:buSzPts val="1800"/>
              <a:buChar char="▶"/>
            </a:pPr>
            <a:r>
              <a:rPr lang="en" sz="2100">
                <a:solidFill>
                  <a:schemeClr val="dk1"/>
                </a:solidFill>
              </a:rPr>
              <a:t>Want to apply the skills you learn in class? Thought about wanting to build a project more complex and usable in the real world? Need something to put on your resume? </a:t>
            </a:r>
            <a:endParaRPr sz="2100">
              <a:solidFill>
                <a:schemeClr val="dk1"/>
              </a:solidFill>
            </a:endParaRPr>
          </a:p>
          <a:p>
            <a:pPr indent="0" lvl="0" marL="0" rtl="0" algn="l">
              <a:lnSpc>
                <a:spcPct val="150000"/>
              </a:lnSpc>
              <a:spcBef>
                <a:spcPts val="0"/>
              </a:spcBef>
              <a:spcAft>
                <a:spcPts val="0"/>
              </a:spcAft>
              <a:buSzPts val="1100"/>
              <a:buNone/>
            </a:pPr>
            <a:r>
              <a:t/>
            </a:r>
            <a:endParaRPr>
              <a:solidFill>
                <a:schemeClr val="dk1"/>
              </a:solidFill>
            </a:endParaRPr>
          </a:p>
          <a:p>
            <a:pPr indent="0" lvl="0" marL="457200" rtl="0" algn="l">
              <a:lnSpc>
                <a:spcPct val="150000"/>
              </a:lnSpc>
              <a:spcBef>
                <a:spcPts val="0"/>
              </a:spcBef>
              <a:spcAft>
                <a:spcPts val="0"/>
              </a:spcAft>
              <a:buSzPts val="1100"/>
              <a:buNone/>
            </a:pPr>
            <a:r>
              <a:t/>
            </a:r>
            <a:endParaRPr>
              <a:solidFill>
                <a:schemeClr val="dk1"/>
              </a:solidFill>
            </a:endParaRPr>
          </a:p>
        </p:txBody>
      </p:sp>
      <p:pic>
        <p:nvPicPr>
          <p:cNvPr id="48" name="Google Shape;48;p3"/>
          <p:cNvPicPr preferRelativeResize="0"/>
          <p:nvPr/>
        </p:nvPicPr>
        <p:blipFill rotWithShape="1">
          <a:blip r:embed="rId3">
            <a:alphaModFix/>
          </a:blip>
          <a:srcRect b="0" l="0" r="0" t="0"/>
          <a:stretch/>
        </p:blipFill>
        <p:spPr>
          <a:xfrm>
            <a:off x="2592850" y="3007475"/>
            <a:ext cx="3691750" cy="1673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4"/>
          <p:cNvSpPr txBox="1"/>
          <p:nvPr>
            <p:ph type="title"/>
          </p:nvPr>
        </p:nvSpPr>
        <p:spPr>
          <a:xfrm>
            <a:off x="595125" y="445025"/>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What skills can you learn?</a:t>
            </a:r>
            <a:endParaRPr sz="2700"/>
          </a:p>
        </p:txBody>
      </p:sp>
      <p:sp>
        <p:nvSpPr>
          <p:cNvPr id="54" name="Google Shape;54;p4"/>
          <p:cNvSpPr txBox="1"/>
          <p:nvPr>
            <p:ph idx="1" type="body"/>
          </p:nvPr>
        </p:nvSpPr>
        <p:spPr>
          <a:xfrm>
            <a:off x="491025" y="1126075"/>
            <a:ext cx="6913697" cy="3416400"/>
          </a:xfrm>
          <a:prstGeom prst="rect">
            <a:avLst/>
          </a:prstGeom>
          <a:noFill/>
          <a:ln>
            <a:noFill/>
          </a:ln>
        </p:spPr>
        <p:txBody>
          <a:bodyPr anchorCtr="0" anchor="t" bIns="0" lIns="0" spcFirstLastPara="1" rIns="0" wrap="square" tIns="0">
            <a:noAutofit/>
          </a:bodyPr>
          <a:lstStyle/>
          <a:p>
            <a:pPr indent="-330200" lvl="0" marL="457200" rtl="0" algn="l">
              <a:lnSpc>
                <a:spcPct val="150000"/>
              </a:lnSpc>
              <a:spcBef>
                <a:spcPts val="0"/>
              </a:spcBef>
              <a:spcAft>
                <a:spcPts val="0"/>
              </a:spcAft>
              <a:buSzPts val="1600"/>
              <a:buChar char="▶"/>
            </a:pPr>
            <a:r>
              <a:rPr lang="en" sz="1900">
                <a:solidFill>
                  <a:schemeClr val="dk1"/>
                </a:solidFill>
              </a:rPr>
              <a:t>How to solder, use breadboards, code with and use STM32 microcontrollers, etc.</a:t>
            </a:r>
            <a:endParaRPr sz="1900"/>
          </a:p>
        </p:txBody>
      </p:sp>
      <p:pic>
        <p:nvPicPr>
          <p:cNvPr id="55" name="Google Shape;55;p4"/>
          <p:cNvPicPr preferRelativeResize="0"/>
          <p:nvPr/>
        </p:nvPicPr>
        <p:blipFill rotWithShape="1">
          <a:blip r:embed="rId3">
            <a:alphaModFix/>
          </a:blip>
          <a:srcRect b="0" l="0" r="0" t="0"/>
          <a:stretch/>
        </p:blipFill>
        <p:spPr>
          <a:xfrm>
            <a:off x="927073" y="2282857"/>
            <a:ext cx="3020800" cy="1916025"/>
          </a:xfrm>
          <a:prstGeom prst="rect">
            <a:avLst/>
          </a:prstGeom>
          <a:noFill/>
          <a:ln>
            <a:noFill/>
          </a:ln>
        </p:spPr>
      </p:pic>
      <p:pic>
        <p:nvPicPr>
          <p:cNvPr id="56" name="Google Shape;56;p4"/>
          <p:cNvPicPr preferRelativeResize="0"/>
          <p:nvPr/>
        </p:nvPicPr>
        <p:blipFill>
          <a:blip r:embed="rId4">
            <a:alphaModFix/>
          </a:blip>
          <a:stretch>
            <a:fillRect/>
          </a:stretch>
        </p:blipFill>
        <p:spPr>
          <a:xfrm>
            <a:off x="5289325" y="2143308"/>
            <a:ext cx="3020800" cy="219511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5"/>
          <p:cNvSpPr txBox="1"/>
          <p:nvPr>
            <p:ph type="title"/>
          </p:nvPr>
        </p:nvSpPr>
        <p:spPr>
          <a:xfrm>
            <a:off x="567500" y="445025"/>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What equipment will you be using?</a:t>
            </a:r>
            <a:endParaRPr sz="2700"/>
          </a:p>
        </p:txBody>
      </p:sp>
      <p:sp>
        <p:nvSpPr>
          <p:cNvPr id="62" name="Google Shape;62;p5"/>
          <p:cNvSpPr txBox="1"/>
          <p:nvPr>
            <p:ph idx="1" type="body"/>
          </p:nvPr>
        </p:nvSpPr>
        <p:spPr>
          <a:xfrm>
            <a:off x="522825" y="1132975"/>
            <a:ext cx="8228100" cy="3416400"/>
          </a:xfrm>
          <a:prstGeom prst="rect">
            <a:avLst/>
          </a:prstGeom>
          <a:noFill/>
          <a:ln>
            <a:noFill/>
          </a:ln>
        </p:spPr>
        <p:txBody>
          <a:bodyPr anchorCtr="0" anchor="t" bIns="0" lIns="0" spcFirstLastPara="1" rIns="0" wrap="square" tIns="0">
            <a:noAutofit/>
          </a:bodyPr>
          <a:lstStyle/>
          <a:p>
            <a:pPr indent="-330200" lvl="0" marL="457200" rtl="0" algn="l">
              <a:lnSpc>
                <a:spcPct val="150000"/>
              </a:lnSpc>
              <a:spcBef>
                <a:spcPts val="0"/>
              </a:spcBef>
              <a:spcAft>
                <a:spcPts val="0"/>
              </a:spcAft>
              <a:buSzPts val="1600"/>
              <a:buChar char="▶"/>
            </a:pPr>
            <a:r>
              <a:rPr lang="en" sz="1900">
                <a:solidFill>
                  <a:schemeClr val="dk1"/>
                </a:solidFill>
              </a:rPr>
              <a:t>Soldering irons, STM32 dev boards, sensor boards, and much more!</a:t>
            </a:r>
            <a:endParaRPr sz="1900">
              <a:solidFill>
                <a:schemeClr val="dk1"/>
              </a:solidFill>
            </a:endParaRPr>
          </a:p>
          <a:p>
            <a:pPr indent="0" lvl="0" marL="457200" rtl="0" algn="l">
              <a:lnSpc>
                <a:spcPct val="150000"/>
              </a:lnSpc>
              <a:spcBef>
                <a:spcPts val="0"/>
              </a:spcBef>
              <a:spcAft>
                <a:spcPts val="0"/>
              </a:spcAft>
              <a:buSzPts val="1100"/>
              <a:buNone/>
            </a:pPr>
            <a:r>
              <a:t/>
            </a:r>
            <a:endParaRPr>
              <a:solidFill>
                <a:schemeClr val="dk1"/>
              </a:solidFill>
            </a:endParaRPr>
          </a:p>
        </p:txBody>
      </p:sp>
      <p:pic>
        <p:nvPicPr>
          <p:cNvPr id="63" name="Google Shape;63;p5"/>
          <p:cNvPicPr preferRelativeResize="0"/>
          <p:nvPr/>
        </p:nvPicPr>
        <p:blipFill rotWithShape="1">
          <a:blip r:embed="rId3">
            <a:alphaModFix/>
          </a:blip>
          <a:srcRect b="0" l="0" r="0" t="0"/>
          <a:stretch/>
        </p:blipFill>
        <p:spPr>
          <a:xfrm>
            <a:off x="5723938" y="1847350"/>
            <a:ext cx="2980024" cy="1987650"/>
          </a:xfrm>
          <a:prstGeom prst="rect">
            <a:avLst/>
          </a:prstGeom>
          <a:noFill/>
          <a:ln>
            <a:noFill/>
          </a:ln>
        </p:spPr>
      </p:pic>
      <p:pic>
        <p:nvPicPr>
          <p:cNvPr id="64" name="Google Shape;64;p5"/>
          <p:cNvPicPr preferRelativeResize="0"/>
          <p:nvPr/>
        </p:nvPicPr>
        <p:blipFill rotWithShape="1">
          <a:blip r:embed="rId4">
            <a:alphaModFix/>
          </a:blip>
          <a:srcRect b="0" l="0" r="0" t="0"/>
          <a:stretch/>
        </p:blipFill>
        <p:spPr>
          <a:xfrm>
            <a:off x="3479119" y="1847350"/>
            <a:ext cx="1623825" cy="1546175"/>
          </a:xfrm>
          <a:prstGeom prst="rect">
            <a:avLst/>
          </a:prstGeom>
          <a:noFill/>
          <a:ln>
            <a:noFill/>
          </a:ln>
        </p:spPr>
      </p:pic>
      <p:pic>
        <p:nvPicPr>
          <p:cNvPr id="65" name="Google Shape;65;p5"/>
          <p:cNvPicPr preferRelativeResize="0"/>
          <p:nvPr/>
        </p:nvPicPr>
        <p:blipFill rotWithShape="1">
          <a:blip r:embed="rId5">
            <a:alphaModFix/>
          </a:blip>
          <a:srcRect b="0" l="0" r="0" t="0"/>
          <a:stretch/>
        </p:blipFill>
        <p:spPr>
          <a:xfrm>
            <a:off x="3105137" y="3535710"/>
            <a:ext cx="2371788" cy="1283090"/>
          </a:xfrm>
          <a:prstGeom prst="rect">
            <a:avLst/>
          </a:prstGeom>
          <a:noFill/>
          <a:ln>
            <a:noFill/>
          </a:ln>
        </p:spPr>
      </p:pic>
      <p:pic>
        <p:nvPicPr>
          <p:cNvPr descr="Nucleo developer board for the STM32 F4 series" id="66" name="Google Shape;66;p5"/>
          <p:cNvPicPr preferRelativeResize="0"/>
          <p:nvPr/>
        </p:nvPicPr>
        <p:blipFill rotWithShape="1">
          <a:blip r:embed="rId6">
            <a:alphaModFix/>
          </a:blip>
          <a:srcRect b="0" l="0" r="0" t="0"/>
          <a:stretch/>
        </p:blipFill>
        <p:spPr>
          <a:xfrm>
            <a:off x="161094" y="2267574"/>
            <a:ext cx="3046733" cy="17429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6"/>
          <p:cNvSpPr txBox="1"/>
          <p:nvPr>
            <p:ph type="title"/>
          </p:nvPr>
        </p:nvSpPr>
        <p:spPr>
          <a:xfrm>
            <a:off x="705775" y="465775"/>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So why does it matter?</a:t>
            </a:r>
            <a:endParaRPr sz="2700"/>
          </a:p>
        </p:txBody>
      </p:sp>
      <p:sp>
        <p:nvSpPr>
          <p:cNvPr id="72" name="Google Shape;72;p6"/>
          <p:cNvSpPr txBox="1"/>
          <p:nvPr>
            <p:ph idx="1" type="body"/>
          </p:nvPr>
        </p:nvSpPr>
        <p:spPr>
          <a:xfrm>
            <a:off x="601675" y="1188275"/>
            <a:ext cx="8079000" cy="3416400"/>
          </a:xfrm>
          <a:prstGeom prst="rect">
            <a:avLst/>
          </a:prstGeom>
          <a:noFill/>
          <a:ln>
            <a:noFill/>
          </a:ln>
        </p:spPr>
        <p:txBody>
          <a:bodyPr anchorCtr="0" anchor="t" bIns="0" lIns="0" spcFirstLastPara="1" rIns="0" wrap="square" tIns="0">
            <a:noAutofit/>
          </a:bodyPr>
          <a:lstStyle/>
          <a:p>
            <a:pPr indent="-330200" lvl="0" marL="457200" rtl="0" algn="l">
              <a:lnSpc>
                <a:spcPct val="150000"/>
              </a:lnSpc>
              <a:spcBef>
                <a:spcPts val="0"/>
              </a:spcBef>
              <a:spcAft>
                <a:spcPts val="0"/>
              </a:spcAft>
              <a:buSzPts val="1600"/>
              <a:buChar char="▶"/>
            </a:pPr>
            <a:r>
              <a:rPr lang="en" sz="1900">
                <a:solidFill>
                  <a:schemeClr val="dk1"/>
                </a:solidFill>
              </a:rPr>
              <a:t>The SOPHEE program not only teaches you necessary and useful skills, it helps to put something on your resume!</a:t>
            </a:r>
            <a:endParaRPr sz="1900">
              <a:solidFill>
                <a:schemeClr val="dk1"/>
              </a:solidFill>
            </a:endParaRPr>
          </a:p>
          <a:p>
            <a:pPr indent="0" lvl="0" marL="457200" rtl="0" algn="l">
              <a:lnSpc>
                <a:spcPct val="150000"/>
              </a:lnSpc>
              <a:spcBef>
                <a:spcPts val="0"/>
              </a:spcBef>
              <a:spcAft>
                <a:spcPts val="0"/>
              </a:spcAft>
              <a:buSzPts val="1100"/>
              <a:buNone/>
            </a:pPr>
            <a:r>
              <a:rPr lang="en" sz="1900">
                <a:solidFill>
                  <a:schemeClr val="dk1"/>
                </a:solidFill>
              </a:rPr>
              <a:t>nice on your resume!</a:t>
            </a:r>
            <a:endParaRPr sz="1900"/>
          </a:p>
        </p:txBody>
      </p:sp>
      <p:pic>
        <p:nvPicPr>
          <p:cNvPr id="73" name="Google Shape;73;p6"/>
          <p:cNvPicPr preferRelativeResize="0"/>
          <p:nvPr/>
        </p:nvPicPr>
        <p:blipFill rotWithShape="1">
          <a:blip r:embed="rId3">
            <a:alphaModFix/>
          </a:blip>
          <a:srcRect b="0" l="0" r="0" t="0"/>
          <a:stretch/>
        </p:blipFill>
        <p:spPr>
          <a:xfrm>
            <a:off x="5462412" y="2378031"/>
            <a:ext cx="2721925" cy="1765700"/>
          </a:xfrm>
          <a:prstGeom prst="rect">
            <a:avLst/>
          </a:prstGeom>
          <a:noFill/>
          <a:ln>
            <a:noFill/>
          </a:ln>
        </p:spPr>
      </p:pic>
      <p:pic>
        <p:nvPicPr>
          <p:cNvPr id="74" name="Google Shape;74;p6"/>
          <p:cNvPicPr preferRelativeResize="0"/>
          <p:nvPr/>
        </p:nvPicPr>
        <p:blipFill rotWithShape="1">
          <a:blip r:embed="rId4">
            <a:alphaModFix/>
          </a:blip>
          <a:srcRect b="0" l="0" r="0" t="0"/>
          <a:stretch/>
        </p:blipFill>
        <p:spPr>
          <a:xfrm>
            <a:off x="546475" y="2122837"/>
            <a:ext cx="4419600" cy="227608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7"/>
          <p:cNvSpPr txBox="1"/>
          <p:nvPr>
            <p:ph type="title"/>
          </p:nvPr>
        </p:nvSpPr>
        <p:spPr>
          <a:xfrm>
            <a:off x="747225" y="451925"/>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So why does it matter? (cont’d)</a:t>
            </a:r>
            <a:endParaRPr sz="2700"/>
          </a:p>
        </p:txBody>
      </p:sp>
      <p:sp>
        <p:nvSpPr>
          <p:cNvPr id="80" name="Google Shape;80;p7"/>
          <p:cNvSpPr txBox="1"/>
          <p:nvPr>
            <p:ph idx="1" type="body"/>
          </p:nvPr>
        </p:nvSpPr>
        <p:spPr>
          <a:xfrm>
            <a:off x="643125" y="1132975"/>
            <a:ext cx="8096100" cy="3416400"/>
          </a:xfrm>
          <a:prstGeom prst="rect">
            <a:avLst/>
          </a:prstGeom>
          <a:noFill/>
          <a:ln>
            <a:noFill/>
          </a:ln>
        </p:spPr>
        <p:txBody>
          <a:bodyPr anchorCtr="0" anchor="t" bIns="0" lIns="0" spcFirstLastPara="1" rIns="0" wrap="square" tIns="0">
            <a:noAutofit/>
          </a:bodyPr>
          <a:lstStyle/>
          <a:p>
            <a:pPr indent="-311150" lvl="0" marL="457200" rtl="0" algn="l">
              <a:lnSpc>
                <a:spcPct val="150000"/>
              </a:lnSpc>
              <a:spcBef>
                <a:spcPts val="0"/>
              </a:spcBef>
              <a:spcAft>
                <a:spcPts val="0"/>
              </a:spcAft>
              <a:buSzPts val="1300"/>
              <a:buChar char="▶"/>
            </a:pPr>
            <a:r>
              <a:rPr lang="en" sz="1600">
                <a:solidFill>
                  <a:schemeClr val="dk1"/>
                </a:solidFill>
              </a:rPr>
              <a:t>E</a:t>
            </a:r>
            <a:r>
              <a:rPr lang="en" sz="1600"/>
              <a:t>ngineers need to be able to critically analyze the situation and apply themselves to create a solution, while being able to problem solve, troubleshoot, and be aware of how to actually work on what they are calculating and studying.</a:t>
            </a:r>
            <a:endParaRPr sz="1600"/>
          </a:p>
          <a:p>
            <a:pPr indent="0" lvl="0" marL="457200" rtl="0" algn="l">
              <a:lnSpc>
                <a:spcPct val="150000"/>
              </a:lnSpc>
              <a:spcBef>
                <a:spcPts val="0"/>
              </a:spcBef>
              <a:spcAft>
                <a:spcPts val="0"/>
              </a:spcAft>
              <a:buSzPts val="1100"/>
              <a:buNone/>
            </a:pPr>
            <a:r>
              <a:t/>
            </a:r>
            <a:endParaRPr/>
          </a:p>
          <a:p>
            <a:pPr indent="457200" lvl="0" marL="914400" rtl="0" algn="l">
              <a:lnSpc>
                <a:spcPct val="150000"/>
              </a:lnSpc>
              <a:spcBef>
                <a:spcPts val="0"/>
              </a:spcBef>
              <a:spcAft>
                <a:spcPts val="0"/>
              </a:spcAft>
              <a:buSzPts val="1100"/>
              <a:buNone/>
            </a:pPr>
            <a:r>
              <a:t/>
            </a:r>
            <a:endParaRPr/>
          </a:p>
        </p:txBody>
      </p:sp>
      <p:pic>
        <p:nvPicPr>
          <p:cNvPr id="81" name="Google Shape;81;p7"/>
          <p:cNvPicPr preferRelativeResize="0"/>
          <p:nvPr/>
        </p:nvPicPr>
        <p:blipFill rotWithShape="1">
          <a:blip r:embed="rId3">
            <a:alphaModFix/>
          </a:blip>
          <a:srcRect b="0" l="0" r="0" t="0"/>
          <a:stretch/>
        </p:blipFill>
        <p:spPr>
          <a:xfrm>
            <a:off x="1942175" y="2340500"/>
            <a:ext cx="5517075" cy="2348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8"/>
          <p:cNvSpPr txBox="1"/>
          <p:nvPr>
            <p:ph type="title"/>
          </p:nvPr>
        </p:nvSpPr>
        <p:spPr>
          <a:xfrm>
            <a:off x="747225" y="431175"/>
            <a:ext cx="8520600" cy="57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400"/>
              <a:buNone/>
            </a:pPr>
            <a:r>
              <a:rPr lang="en" sz="2700"/>
              <a:t>How can you sign up?</a:t>
            </a:r>
            <a:endParaRPr sz="2700"/>
          </a:p>
        </p:txBody>
      </p:sp>
      <p:sp>
        <p:nvSpPr>
          <p:cNvPr id="87" name="Google Shape;87;p8"/>
          <p:cNvSpPr txBox="1"/>
          <p:nvPr>
            <p:ph idx="1" type="body"/>
          </p:nvPr>
        </p:nvSpPr>
        <p:spPr>
          <a:xfrm>
            <a:off x="677700" y="1112225"/>
            <a:ext cx="7944000" cy="3416400"/>
          </a:xfrm>
          <a:prstGeom prst="rect">
            <a:avLst/>
          </a:prstGeom>
          <a:noFill/>
          <a:ln>
            <a:noFill/>
          </a:ln>
        </p:spPr>
        <p:txBody>
          <a:bodyPr anchorCtr="0" anchor="t" bIns="0" lIns="0" spcFirstLastPara="1" rIns="0" wrap="square" tIns="0">
            <a:noAutofit/>
          </a:bodyPr>
          <a:lstStyle/>
          <a:p>
            <a:pPr indent="-330200" lvl="0" marL="457200" rtl="0" algn="l">
              <a:lnSpc>
                <a:spcPct val="150000"/>
              </a:lnSpc>
              <a:spcBef>
                <a:spcPts val="0"/>
              </a:spcBef>
              <a:spcAft>
                <a:spcPts val="0"/>
              </a:spcAft>
              <a:buClr>
                <a:srgbClr val="5B90BF"/>
              </a:buClr>
              <a:buSzPts val="1600"/>
              <a:buChar char="▶"/>
            </a:pPr>
            <a:r>
              <a:rPr lang="en" sz="1900">
                <a:solidFill>
                  <a:schemeClr val="dk1"/>
                </a:solidFill>
              </a:rPr>
              <a:t>There are no requirements needed to sign up. All you have to do is visit and participate in one of our two weekly meetings!</a:t>
            </a:r>
            <a:endParaRPr sz="1900">
              <a:solidFill>
                <a:schemeClr val="dk1"/>
              </a:solidFill>
            </a:endParaRPr>
          </a:p>
        </p:txBody>
      </p:sp>
      <p:pic>
        <p:nvPicPr>
          <p:cNvPr id="88" name="Google Shape;88;p8"/>
          <p:cNvPicPr preferRelativeResize="0"/>
          <p:nvPr/>
        </p:nvPicPr>
        <p:blipFill rotWithShape="1">
          <a:blip r:embed="rId3">
            <a:alphaModFix/>
          </a:blip>
          <a:srcRect b="0" l="0" r="0" t="0"/>
          <a:stretch/>
        </p:blipFill>
        <p:spPr>
          <a:xfrm>
            <a:off x="2220804" y="2036064"/>
            <a:ext cx="4702391" cy="267626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EE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